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png" ContentType="image/png"/>
  <Default Extension="wmf" ContentType="image/x-wmf"/>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ctiveX/activeX1.bin" ContentType="application/vnd.ms-office.activeX"/>
  <Override PartName="/ppt/activeX/activeX1.xml" ContentType="application/vnd.ms-office.activeX+xml"/>
  <Override PartName="/ppt/activeX/activeX10.bin" ContentType="application/vnd.ms-office.activeX"/>
  <Override PartName="/ppt/activeX/activeX10.xml" ContentType="application/vnd.ms-office.activeX+xml"/>
  <Override PartName="/ppt/activeX/activeX11.bin" ContentType="application/vnd.ms-office.activeX"/>
  <Override PartName="/ppt/activeX/activeX11.xml" ContentType="application/vnd.ms-office.activeX+xml"/>
  <Override PartName="/ppt/activeX/activeX12.bin" ContentType="application/vnd.ms-office.activeX"/>
  <Override PartName="/ppt/activeX/activeX12.xml" ContentType="application/vnd.ms-office.activeX+xml"/>
  <Override PartName="/ppt/activeX/activeX13.bin" ContentType="application/vnd.ms-office.activeX"/>
  <Override PartName="/ppt/activeX/activeX13.xml" ContentType="application/vnd.ms-office.activeX+xml"/>
  <Override PartName="/ppt/activeX/activeX14.bin" ContentType="application/vnd.ms-office.activeX"/>
  <Override PartName="/ppt/activeX/activeX14.xml" ContentType="application/vnd.ms-office.activeX+xml"/>
  <Override PartName="/ppt/activeX/activeX15.bin" ContentType="application/vnd.ms-office.activeX"/>
  <Override PartName="/ppt/activeX/activeX15.xml" ContentType="application/vnd.ms-office.activeX+xml"/>
  <Override PartName="/ppt/activeX/activeX16.bin" ContentType="application/vnd.ms-office.activeX"/>
  <Override PartName="/ppt/activeX/activeX16.xml" ContentType="application/vnd.ms-office.activeX+xml"/>
  <Override PartName="/ppt/activeX/activeX17.bin" ContentType="application/vnd.ms-office.activeX"/>
  <Override PartName="/ppt/activeX/activeX17.xml" ContentType="application/vnd.ms-office.activeX+xml"/>
  <Override PartName="/ppt/activeX/activeX18.bin" ContentType="application/vnd.ms-office.activeX"/>
  <Override PartName="/ppt/activeX/activeX18.xml" ContentType="application/vnd.ms-office.activeX+xml"/>
  <Override PartName="/ppt/activeX/activeX19.bin" ContentType="application/vnd.ms-office.activeX"/>
  <Override PartName="/ppt/activeX/activeX19.xml" ContentType="application/vnd.ms-office.activeX+xml"/>
  <Override PartName="/ppt/activeX/activeX2.bin" ContentType="application/vnd.ms-office.activeX"/>
  <Override PartName="/ppt/activeX/activeX2.xml" ContentType="application/vnd.ms-office.activeX+xml"/>
  <Override PartName="/ppt/activeX/activeX20.bin" ContentType="application/vnd.ms-office.activeX"/>
  <Override PartName="/ppt/activeX/activeX20.xml" ContentType="application/vnd.ms-office.activeX+xml"/>
  <Override PartName="/ppt/activeX/activeX21.bin" ContentType="application/vnd.ms-office.activeX"/>
  <Override PartName="/ppt/activeX/activeX21.xml" ContentType="application/vnd.ms-office.activeX+xml"/>
  <Override PartName="/ppt/activeX/activeX3.bin" ContentType="application/vnd.ms-office.activeX"/>
  <Override PartName="/ppt/activeX/activeX3.xml" ContentType="application/vnd.ms-office.activeX+xml"/>
  <Override PartName="/ppt/activeX/activeX4.bin" ContentType="application/vnd.ms-office.activeX"/>
  <Override PartName="/ppt/activeX/activeX4.xml" ContentType="application/vnd.ms-office.activeX+xml"/>
  <Override PartName="/ppt/activeX/activeX5.bin" ContentType="application/vnd.ms-office.activeX"/>
  <Override PartName="/ppt/activeX/activeX5.xml" ContentType="application/vnd.ms-office.activeX+xml"/>
  <Override PartName="/ppt/activeX/activeX6.bin" ContentType="application/vnd.ms-office.activeX"/>
  <Override PartName="/ppt/activeX/activeX6.xml" ContentType="application/vnd.ms-office.activeX+xml"/>
  <Override PartName="/ppt/activeX/activeX7.bin" ContentType="application/vnd.ms-office.activeX"/>
  <Override PartName="/ppt/activeX/activeX7.xml" ContentType="application/vnd.ms-office.activeX+xml"/>
  <Override PartName="/ppt/activeX/activeX8.bin" ContentType="application/vnd.ms-office.activeX"/>
  <Override PartName="/ppt/activeX/activeX8.xml" ContentType="application/vnd.ms-office.activeX+xml"/>
  <Override PartName="/ppt/activeX/activeX9.bin" ContentType="application/vnd.ms-office.activeX"/>
  <Override PartName="/ppt/activeX/activeX9.xml" ContentType="application/vnd.ms-office.activeX+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 id="2147483675" r:id="rId4"/>
    <p:sldMasterId id="2147483687" r:id="rId5"/>
    <p:sldMasterId id="2147483699" r:id="rId6"/>
    <p:sldMasterId id="2147483711" r:id="rId7"/>
    <p:sldMasterId id="2147483723" r:id="rId8"/>
    <p:sldMasterId id="2147483737" r:id="rId9"/>
  </p:sldMasterIdLst>
  <p:notesMasterIdLst>
    <p:notesMasterId r:id="rId11"/>
  </p:notesMasterIdLst>
  <p:handoutMasterIdLst>
    <p:handoutMasterId r:id="rId98"/>
  </p:handoutMasterIdLst>
  <p:sldIdLst>
    <p:sldId id="426" r:id="rId10"/>
    <p:sldId id="773" r:id="rId12"/>
    <p:sldId id="737" r:id="rId13"/>
    <p:sldId id="622" r:id="rId14"/>
    <p:sldId id="1028" r:id="rId15"/>
    <p:sldId id="674" r:id="rId16"/>
    <p:sldId id="676" r:id="rId17"/>
    <p:sldId id="631" r:id="rId18"/>
    <p:sldId id="774" r:id="rId19"/>
    <p:sldId id="777" r:id="rId20"/>
    <p:sldId id="706" r:id="rId21"/>
    <p:sldId id="675" r:id="rId22"/>
    <p:sldId id="775" r:id="rId23"/>
    <p:sldId id="679" r:id="rId24"/>
    <p:sldId id="776" r:id="rId25"/>
    <p:sldId id="778" r:id="rId26"/>
    <p:sldId id="958" r:id="rId27"/>
    <p:sldId id="698" r:id="rId28"/>
    <p:sldId id="779" r:id="rId29"/>
    <p:sldId id="957" r:id="rId30"/>
    <p:sldId id="682" r:id="rId31"/>
    <p:sldId id="699" r:id="rId32"/>
    <p:sldId id="700" r:id="rId33"/>
    <p:sldId id="683" r:id="rId34"/>
    <p:sldId id="704" r:id="rId35"/>
    <p:sldId id="684" r:id="rId36"/>
    <p:sldId id="685" r:id="rId37"/>
    <p:sldId id="1109" r:id="rId38"/>
    <p:sldId id="643" r:id="rId39"/>
    <p:sldId id="716" r:id="rId40"/>
    <p:sldId id="701" r:id="rId41"/>
    <p:sldId id="686" r:id="rId42"/>
    <p:sldId id="709" r:id="rId43"/>
    <p:sldId id="831" r:id="rId44"/>
    <p:sldId id="866" r:id="rId45"/>
    <p:sldId id="820" r:id="rId46"/>
    <p:sldId id="867" r:id="rId47"/>
    <p:sldId id="823" r:id="rId48"/>
    <p:sldId id="868" r:id="rId49"/>
    <p:sldId id="895" r:id="rId50"/>
    <p:sldId id="690" r:id="rId51"/>
    <p:sldId id="870" r:id="rId52"/>
    <p:sldId id="869" r:id="rId53"/>
    <p:sldId id="824" r:id="rId54"/>
    <p:sldId id="825" r:id="rId55"/>
    <p:sldId id="871" r:id="rId56"/>
    <p:sldId id="872" r:id="rId57"/>
    <p:sldId id="918" r:id="rId58"/>
    <p:sldId id="827" r:id="rId59"/>
    <p:sldId id="1110" r:id="rId60"/>
    <p:sldId id="873" r:id="rId61"/>
    <p:sldId id="830" r:id="rId62"/>
    <p:sldId id="874" r:id="rId63"/>
    <p:sldId id="657" r:id="rId64"/>
    <p:sldId id="717" r:id="rId65"/>
    <p:sldId id="919" r:id="rId66"/>
    <p:sldId id="819" r:id="rId67"/>
    <p:sldId id="1111" r:id="rId68"/>
    <p:sldId id="920" r:id="rId69"/>
    <p:sldId id="876" r:id="rId70"/>
    <p:sldId id="860" r:id="rId71"/>
    <p:sldId id="921" r:id="rId72"/>
    <p:sldId id="922" r:id="rId73"/>
    <p:sldId id="923" r:id="rId74"/>
    <p:sldId id="924" r:id="rId75"/>
    <p:sldId id="925" r:id="rId76"/>
    <p:sldId id="926" r:id="rId77"/>
    <p:sldId id="927" r:id="rId78"/>
    <p:sldId id="928" r:id="rId79"/>
    <p:sldId id="929" r:id="rId80"/>
    <p:sldId id="930" r:id="rId81"/>
    <p:sldId id="931" r:id="rId82"/>
    <p:sldId id="932" r:id="rId83"/>
    <p:sldId id="933" r:id="rId84"/>
    <p:sldId id="935" r:id="rId85"/>
    <p:sldId id="934" r:id="rId86"/>
    <p:sldId id="936" r:id="rId87"/>
    <p:sldId id="937" r:id="rId88"/>
    <p:sldId id="941" r:id="rId89"/>
    <p:sldId id="938" r:id="rId90"/>
    <p:sldId id="939" r:id="rId91"/>
    <p:sldId id="940" r:id="rId92"/>
    <p:sldId id="877" r:id="rId93"/>
    <p:sldId id="703" r:id="rId94"/>
    <p:sldId id="671" r:id="rId95"/>
    <p:sldId id="707" r:id="rId96"/>
    <p:sldId id="708" r:id="rId97"/>
  </p:sldIdLst>
  <p:sldSz cx="9144000" cy="6858000" type="screen4x3"/>
  <p:notesSz cx="6858000" cy="9144000"/>
  <p:custDataLst>
    <p:tags r:id="rId103"/>
  </p:custDataLst>
  <p:defaultTextStyle>
    <a:defPPr>
      <a:defRPr lang="en-US"/>
    </a:defPPr>
    <a:lvl1pPr marL="0" lvl="0"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pos="43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2FDB2607-1784-4EEB-B798-7EB5836EED8A}">
        <p14:showMediaCtrls xmlns:p14="http://schemas.microsoft.com/office/powerpoint/2010/main" val="1"/>
      </p:ext>
    </p:extLst>
  </p:showPr>
  <p:clrMru>
    <a:srgbClr val="B0F9B9"/>
    <a:srgbClr val="9966CC"/>
    <a:srgbClr val="999999"/>
    <a:srgbClr val="0066FF"/>
    <a:srgbClr val="CD0101"/>
    <a:srgbClr val="FFCCFF"/>
    <a:srgbClr val="6F37A8"/>
    <a:srgbClr val="10BC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6325"/>
    <p:restoredTop sz="78331"/>
  </p:normalViewPr>
  <p:slideViewPr>
    <p:cSldViewPr snapToGrid="0" showGuides="1">
      <p:cViewPr>
        <p:scale>
          <a:sx n="75" d="100"/>
          <a:sy n="75" d="100"/>
        </p:scale>
        <p:origin x="-906" y="-198"/>
      </p:cViewPr>
      <p:guideLst>
        <p:guide orient="horz" pos="2160"/>
        <p:guide pos="2880"/>
        <p:guide pos="43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presProps" Target="presProps.xml"/><Relationship Id="rId98" Type="http://schemas.openxmlformats.org/officeDocument/2006/relationships/handoutMaster" Target="handoutMasters/handoutMaster1.xml"/><Relationship Id="rId97" Type="http://schemas.openxmlformats.org/officeDocument/2006/relationships/slide" Target="slides/slide87.xml"/><Relationship Id="rId96" Type="http://schemas.openxmlformats.org/officeDocument/2006/relationships/slide" Target="slides/slide86.xml"/><Relationship Id="rId95" Type="http://schemas.openxmlformats.org/officeDocument/2006/relationships/slide" Target="slides/slide85.xml"/><Relationship Id="rId94" Type="http://schemas.openxmlformats.org/officeDocument/2006/relationships/slide" Target="slides/slide84.xml"/><Relationship Id="rId93" Type="http://schemas.openxmlformats.org/officeDocument/2006/relationships/slide" Target="slides/slide83.xml"/><Relationship Id="rId92" Type="http://schemas.openxmlformats.org/officeDocument/2006/relationships/slide" Target="slides/slide82.xml"/><Relationship Id="rId91" Type="http://schemas.openxmlformats.org/officeDocument/2006/relationships/slide" Target="slides/slide81.xml"/><Relationship Id="rId90" Type="http://schemas.openxmlformats.org/officeDocument/2006/relationships/slide" Target="slides/slide80.xml"/><Relationship Id="rId9" Type="http://schemas.openxmlformats.org/officeDocument/2006/relationships/slideMaster" Target="slideMasters/slideMaster8.xml"/><Relationship Id="rId89" Type="http://schemas.openxmlformats.org/officeDocument/2006/relationships/slide" Target="slides/slide79.xml"/><Relationship Id="rId88" Type="http://schemas.openxmlformats.org/officeDocument/2006/relationships/slide" Target="slides/slide78.xml"/><Relationship Id="rId87" Type="http://schemas.openxmlformats.org/officeDocument/2006/relationships/slide" Target="slides/slide77.xml"/><Relationship Id="rId86" Type="http://schemas.openxmlformats.org/officeDocument/2006/relationships/slide" Target="slides/slide76.xml"/><Relationship Id="rId85" Type="http://schemas.openxmlformats.org/officeDocument/2006/relationships/slide" Target="slides/slide75.xml"/><Relationship Id="rId84" Type="http://schemas.openxmlformats.org/officeDocument/2006/relationships/slide" Target="slides/slide74.xml"/><Relationship Id="rId83" Type="http://schemas.openxmlformats.org/officeDocument/2006/relationships/slide" Target="slides/slide73.xml"/><Relationship Id="rId82" Type="http://schemas.openxmlformats.org/officeDocument/2006/relationships/slide" Target="slides/slide72.xml"/><Relationship Id="rId81" Type="http://schemas.openxmlformats.org/officeDocument/2006/relationships/slide" Target="slides/slide71.xml"/><Relationship Id="rId80" Type="http://schemas.openxmlformats.org/officeDocument/2006/relationships/slide" Target="slides/slide70.xml"/><Relationship Id="rId8" Type="http://schemas.openxmlformats.org/officeDocument/2006/relationships/slideMaster" Target="slideMasters/slideMaster7.xml"/><Relationship Id="rId79" Type="http://schemas.openxmlformats.org/officeDocument/2006/relationships/slide" Target="slides/slide69.xml"/><Relationship Id="rId78" Type="http://schemas.openxmlformats.org/officeDocument/2006/relationships/slide" Target="slides/slide68.xml"/><Relationship Id="rId77" Type="http://schemas.openxmlformats.org/officeDocument/2006/relationships/slide" Target="slides/slide67.xml"/><Relationship Id="rId76" Type="http://schemas.openxmlformats.org/officeDocument/2006/relationships/slide" Target="slides/slide66.xml"/><Relationship Id="rId75" Type="http://schemas.openxmlformats.org/officeDocument/2006/relationships/slide" Target="slides/slide65.xml"/><Relationship Id="rId74" Type="http://schemas.openxmlformats.org/officeDocument/2006/relationships/slide" Target="slides/slide64.xml"/><Relationship Id="rId73" Type="http://schemas.openxmlformats.org/officeDocument/2006/relationships/slide" Target="slides/slide63.xml"/><Relationship Id="rId72" Type="http://schemas.openxmlformats.org/officeDocument/2006/relationships/slide" Target="slides/slide62.xml"/><Relationship Id="rId71" Type="http://schemas.openxmlformats.org/officeDocument/2006/relationships/slide" Target="slides/slide61.xml"/><Relationship Id="rId70" Type="http://schemas.openxmlformats.org/officeDocument/2006/relationships/slide" Target="slides/slide60.xml"/><Relationship Id="rId7" Type="http://schemas.openxmlformats.org/officeDocument/2006/relationships/slideMaster" Target="slideMasters/slideMaster6.xml"/><Relationship Id="rId69" Type="http://schemas.openxmlformats.org/officeDocument/2006/relationships/slide" Target="slides/slide59.xml"/><Relationship Id="rId68" Type="http://schemas.openxmlformats.org/officeDocument/2006/relationships/slide" Target="slides/slide58.xml"/><Relationship Id="rId67" Type="http://schemas.openxmlformats.org/officeDocument/2006/relationships/slide" Target="slides/slide57.xml"/><Relationship Id="rId66" Type="http://schemas.openxmlformats.org/officeDocument/2006/relationships/slide" Target="slides/slide56.xml"/><Relationship Id="rId65" Type="http://schemas.openxmlformats.org/officeDocument/2006/relationships/slide" Target="slides/slide55.xml"/><Relationship Id="rId64" Type="http://schemas.openxmlformats.org/officeDocument/2006/relationships/slide" Target="slides/slide54.xml"/><Relationship Id="rId63" Type="http://schemas.openxmlformats.org/officeDocument/2006/relationships/slide" Target="slides/slide53.xml"/><Relationship Id="rId62" Type="http://schemas.openxmlformats.org/officeDocument/2006/relationships/slide" Target="slides/slide52.xml"/><Relationship Id="rId61" Type="http://schemas.openxmlformats.org/officeDocument/2006/relationships/slide" Target="slides/slide51.xml"/><Relationship Id="rId60" Type="http://schemas.openxmlformats.org/officeDocument/2006/relationships/slide" Target="slides/slide50.xml"/><Relationship Id="rId6" Type="http://schemas.openxmlformats.org/officeDocument/2006/relationships/slideMaster" Target="slideMasters/slideMaster5.xml"/><Relationship Id="rId59" Type="http://schemas.openxmlformats.org/officeDocument/2006/relationships/slide" Target="slides/slide49.xml"/><Relationship Id="rId58" Type="http://schemas.openxmlformats.org/officeDocument/2006/relationships/slide" Target="slides/slide48.xml"/><Relationship Id="rId57" Type="http://schemas.openxmlformats.org/officeDocument/2006/relationships/slide" Target="slides/slide47.xml"/><Relationship Id="rId56" Type="http://schemas.openxmlformats.org/officeDocument/2006/relationships/slide" Target="slides/slide46.xml"/><Relationship Id="rId55" Type="http://schemas.openxmlformats.org/officeDocument/2006/relationships/slide" Target="slides/slide45.xml"/><Relationship Id="rId54" Type="http://schemas.openxmlformats.org/officeDocument/2006/relationships/slide" Target="slides/slide44.xml"/><Relationship Id="rId53" Type="http://schemas.openxmlformats.org/officeDocument/2006/relationships/slide" Target="slides/slide43.xml"/><Relationship Id="rId52" Type="http://schemas.openxmlformats.org/officeDocument/2006/relationships/slide" Target="slides/slide42.xml"/><Relationship Id="rId51" Type="http://schemas.openxmlformats.org/officeDocument/2006/relationships/slide" Target="slides/slide41.xml"/><Relationship Id="rId50" Type="http://schemas.openxmlformats.org/officeDocument/2006/relationships/slide" Target="slides/slide40.xml"/><Relationship Id="rId5" Type="http://schemas.openxmlformats.org/officeDocument/2006/relationships/slideMaster" Target="slideMasters/slideMaster4.xml"/><Relationship Id="rId49" Type="http://schemas.openxmlformats.org/officeDocument/2006/relationships/slide" Target="slides/slide39.xml"/><Relationship Id="rId48" Type="http://schemas.openxmlformats.org/officeDocument/2006/relationships/slide" Target="slides/slide38.xml"/><Relationship Id="rId47" Type="http://schemas.openxmlformats.org/officeDocument/2006/relationships/slide" Target="slides/slide37.xml"/><Relationship Id="rId46" Type="http://schemas.openxmlformats.org/officeDocument/2006/relationships/slide" Target="slides/slide36.xml"/><Relationship Id="rId45" Type="http://schemas.openxmlformats.org/officeDocument/2006/relationships/slide" Target="slides/slide35.xml"/><Relationship Id="rId44" Type="http://schemas.openxmlformats.org/officeDocument/2006/relationships/slide" Target="slides/slide34.xml"/><Relationship Id="rId43" Type="http://schemas.openxmlformats.org/officeDocument/2006/relationships/slide" Target="slides/slide33.xml"/><Relationship Id="rId42" Type="http://schemas.openxmlformats.org/officeDocument/2006/relationships/slide" Target="slides/slide32.xml"/><Relationship Id="rId41" Type="http://schemas.openxmlformats.org/officeDocument/2006/relationships/slide" Target="slides/slide31.xml"/><Relationship Id="rId40" Type="http://schemas.openxmlformats.org/officeDocument/2006/relationships/slide" Target="slides/slide30.xml"/><Relationship Id="rId4" Type="http://schemas.openxmlformats.org/officeDocument/2006/relationships/slideMaster" Target="slideMasters/slideMaster3.xml"/><Relationship Id="rId39" Type="http://schemas.openxmlformats.org/officeDocument/2006/relationships/slide" Target="slides/slide29.xml"/><Relationship Id="rId38" Type="http://schemas.openxmlformats.org/officeDocument/2006/relationships/slide" Target="slides/slide28.xml"/><Relationship Id="rId37" Type="http://schemas.openxmlformats.org/officeDocument/2006/relationships/slide" Target="slides/slide27.xml"/><Relationship Id="rId36" Type="http://schemas.openxmlformats.org/officeDocument/2006/relationships/slide" Target="slides/slide26.xml"/><Relationship Id="rId35" Type="http://schemas.openxmlformats.org/officeDocument/2006/relationships/slide" Target="slides/slide25.xml"/><Relationship Id="rId34" Type="http://schemas.openxmlformats.org/officeDocument/2006/relationships/slide" Target="slides/slide24.xml"/><Relationship Id="rId33" Type="http://schemas.openxmlformats.org/officeDocument/2006/relationships/slide" Target="slides/slide23.xml"/><Relationship Id="rId32" Type="http://schemas.openxmlformats.org/officeDocument/2006/relationships/slide" Target="slides/slide22.xml"/><Relationship Id="rId31" Type="http://schemas.openxmlformats.org/officeDocument/2006/relationships/slide" Target="slides/slide21.xml"/><Relationship Id="rId30" Type="http://schemas.openxmlformats.org/officeDocument/2006/relationships/slide" Target="slides/slide20.xml"/><Relationship Id="rId3" Type="http://schemas.openxmlformats.org/officeDocument/2006/relationships/slideMaster" Target="slideMasters/slideMaster2.xml"/><Relationship Id="rId29" Type="http://schemas.openxmlformats.org/officeDocument/2006/relationships/slide" Target="slides/slide19.xml"/><Relationship Id="rId28" Type="http://schemas.openxmlformats.org/officeDocument/2006/relationships/slide" Target="slides/slide18.xml"/><Relationship Id="rId27" Type="http://schemas.openxmlformats.org/officeDocument/2006/relationships/slide" Target="slides/slide17.xml"/><Relationship Id="rId26" Type="http://schemas.openxmlformats.org/officeDocument/2006/relationships/slide" Target="slides/slide16.xml"/><Relationship Id="rId25" Type="http://schemas.openxmlformats.org/officeDocument/2006/relationships/slide" Target="slides/slide15.xml"/><Relationship Id="rId24" Type="http://schemas.openxmlformats.org/officeDocument/2006/relationships/slide" Target="slides/slide14.xml"/><Relationship Id="rId23" Type="http://schemas.openxmlformats.org/officeDocument/2006/relationships/slide" Target="slides/slide13.xml"/><Relationship Id="rId22" Type="http://schemas.openxmlformats.org/officeDocument/2006/relationships/slide" Target="slides/slide12.xml"/><Relationship Id="rId21" Type="http://schemas.openxmlformats.org/officeDocument/2006/relationships/slide" Target="slides/slide11.xml"/><Relationship Id="rId20" Type="http://schemas.openxmlformats.org/officeDocument/2006/relationships/slide" Target="slides/slide10.xml"/><Relationship Id="rId2" Type="http://schemas.openxmlformats.org/officeDocument/2006/relationships/theme" Target="theme/theme1.xml"/><Relationship Id="rId19" Type="http://schemas.openxmlformats.org/officeDocument/2006/relationships/slide" Target="slides/slide9.xml"/><Relationship Id="rId18" Type="http://schemas.openxmlformats.org/officeDocument/2006/relationships/slide" Target="slides/slide8.xml"/><Relationship Id="rId17" Type="http://schemas.openxmlformats.org/officeDocument/2006/relationships/slide" Target="slides/slide7.xml"/><Relationship Id="rId16" Type="http://schemas.openxmlformats.org/officeDocument/2006/relationships/slide" Target="slides/slide6.xml"/><Relationship Id="rId15" Type="http://schemas.openxmlformats.org/officeDocument/2006/relationships/slide" Target="slides/slide5.xml"/><Relationship Id="rId14" Type="http://schemas.openxmlformats.org/officeDocument/2006/relationships/slide" Target="slides/slide4.xml"/><Relationship Id="rId13" Type="http://schemas.openxmlformats.org/officeDocument/2006/relationships/slide" Target="slides/slide3.xml"/><Relationship Id="rId12" Type="http://schemas.openxmlformats.org/officeDocument/2006/relationships/slide" Target="slides/slide2.xml"/><Relationship Id="rId11" Type="http://schemas.openxmlformats.org/officeDocument/2006/relationships/notesMaster" Target="notesMasters/notesMaster1.xml"/><Relationship Id="rId103" Type="http://schemas.openxmlformats.org/officeDocument/2006/relationships/tags" Target="tags/tag21.xml"/><Relationship Id="rId102" Type="http://schemas.openxmlformats.org/officeDocument/2006/relationships/commentAuthors" Target="commentAuthors.xml"/><Relationship Id="rId101" Type="http://schemas.openxmlformats.org/officeDocument/2006/relationships/tableStyles" Target="tableStyles.xml"/><Relationship Id="rId100" Type="http://schemas.openxmlformats.org/officeDocument/2006/relationships/viewProps" Target="viewProps.xml"/><Relationship Id="rId10" Type="http://schemas.openxmlformats.org/officeDocument/2006/relationships/slide" Target="slides/slide1.xml"/><Relationship Id="rId1" Type="http://schemas.openxmlformats.org/officeDocument/2006/relationships/slideMaster" Target="slideMasters/slideMaster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10.xml.rels><?xml version="1.0" encoding="UTF-8" standalone="yes"?>
<Relationships xmlns="http://schemas.openxmlformats.org/package/2006/relationships"><Relationship Id="rId1" Type="http://schemas.microsoft.com/office/2006/relationships/activeXControlBinary" Target="activeX10.bin"/></Relationships>
</file>

<file path=ppt/activeX/_rels/activeX11.xml.rels><?xml version="1.0" encoding="UTF-8" standalone="yes"?>
<Relationships xmlns="http://schemas.openxmlformats.org/package/2006/relationships"><Relationship Id="rId1" Type="http://schemas.microsoft.com/office/2006/relationships/activeXControlBinary" Target="activeX11.bin"/></Relationships>
</file>

<file path=ppt/activeX/_rels/activeX12.xml.rels><?xml version="1.0" encoding="UTF-8" standalone="yes"?>
<Relationships xmlns="http://schemas.openxmlformats.org/package/2006/relationships"><Relationship Id="rId1" Type="http://schemas.microsoft.com/office/2006/relationships/activeXControlBinary" Target="activeX12.bin"/></Relationships>
</file>

<file path=ppt/activeX/_rels/activeX13.xml.rels><?xml version="1.0" encoding="UTF-8" standalone="yes"?>
<Relationships xmlns="http://schemas.openxmlformats.org/package/2006/relationships"><Relationship Id="rId1" Type="http://schemas.microsoft.com/office/2006/relationships/activeXControlBinary" Target="activeX13.bin"/></Relationships>
</file>

<file path=ppt/activeX/_rels/activeX14.xml.rels><?xml version="1.0" encoding="UTF-8" standalone="yes"?>
<Relationships xmlns="http://schemas.openxmlformats.org/package/2006/relationships"><Relationship Id="rId1" Type="http://schemas.microsoft.com/office/2006/relationships/activeXControlBinary" Target="activeX14.bin"/></Relationships>
</file>

<file path=ppt/activeX/_rels/activeX15.xml.rels><?xml version="1.0" encoding="UTF-8" standalone="yes"?>
<Relationships xmlns="http://schemas.openxmlformats.org/package/2006/relationships"><Relationship Id="rId1" Type="http://schemas.microsoft.com/office/2006/relationships/activeXControlBinary" Target="activeX15.bin"/></Relationships>
</file>

<file path=ppt/activeX/_rels/activeX16.xml.rels><?xml version="1.0" encoding="UTF-8" standalone="yes"?>
<Relationships xmlns="http://schemas.openxmlformats.org/package/2006/relationships"><Relationship Id="rId1" Type="http://schemas.microsoft.com/office/2006/relationships/activeXControlBinary" Target="activeX16.bin"/></Relationships>
</file>

<file path=ppt/activeX/_rels/activeX17.xml.rels><?xml version="1.0" encoding="UTF-8" standalone="yes"?>
<Relationships xmlns="http://schemas.openxmlformats.org/package/2006/relationships"><Relationship Id="rId1" Type="http://schemas.microsoft.com/office/2006/relationships/activeXControlBinary" Target="activeX17.bin"/></Relationships>
</file>

<file path=ppt/activeX/_rels/activeX18.xml.rels><?xml version="1.0" encoding="UTF-8" standalone="yes"?>
<Relationships xmlns="http://schemas.openxmlformats.org/package/2006/relationships"><Relationship Id="rId1" Type="http://schemas.microsoft.com/office/2006/relationships/activeXControlBinary" Target="activeX18.bin"/></Relationships>
</file>

<file path=ppt/activeX/_rels/activeX19.xml.rels><?xml version="1.0" encoding="UTF-8" standalone="yes"?>
<Relationships xmlns="http://schemas.openxmlformats.org/package/2006/relationships"><Relationship Id="rId1" Type="http://schemas.microsoft.com/office/2006/relationships/activeXControlBinary" Target="activeX19.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20.xml.rels><?xml version="1.0" encoding="UTF-8" standalone="yes"?>
<Relationships xmlns="http://schemas.openxmlformats.org/package/2006/relationships"><Relationship Id="rId1" Type="http://schemas.microsoft.com/office/2006/relationships/activeXControlBinary" Target="activeX20.bin"/></Relationships>
</file>

<file path=ppt/activeX/_rels/activeX21.xml.rels><?xml version="1.0" encoding="UTF-8" standalone="yes"?>
<Relationships xmlns="http://schemas.openxmlformats.org/package/2006/relationships"><Relationship Id="rId1" Type="http://schemas.microsoft.com/office/2006/relationships/activeXControlBinary" Target="activeX21.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_rels/activeX7.xml.rels><?xml version="1.0" encoding="UTF-8" standalone="yes"?>
<Relationships xmlns="http://schemas.openxmlformats.org/package/2006/relationships"><Relationship Id="rId1" Type="http://schemas.microsoft.com/office/2006/relationships/activeXControlBinary" Target="activeX7.bin"/></Relationships>
</file>

<file path=ppt/activeX/_rels/activeX8.xml.rels><?xml version="1.0" encoding="UTF-8" standalone="yes"?>
<Relationships xmlns="http://schemas.openxmlformats.org/package/2006/relationships"><Relationship Id="rId1" Type="http://schemas.microsoft.com/office/2006/relationships/activeXControlBinary" Target="activeX8.bin"/></Relationships>
</file>

<file path=ppt/activeX/_rels/activeX9.xml.rels><?xml version="1.0" encoding="UTF-8" standalone="yes"?>
<Relationships xmlns="http://schemas.openxmlformats.org/package/2006/relationships"><Relationship Id="rId1" Type="http://schemas.microsoft.com/office/2006/relationships/activeXControlBinary" Target="activeX9.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10.xml><?xml version="1.0" encoding="utf-8"?>
<ax:ocx xmlns:ax="http://schemas.microsoft.com/office/2006/activeX" xmlns:r="http://schemas.openxmlformats.org/officeDocument/2006/relationships" ax:classid="{D27CDB6E-AE6D-11CF-96B8-444553540000}" ax:persistence="persistStorage" r:id="rId1"/>
</file>

<file path=ppt/activeX/activeX11.xml><?xml version="1.0" encoding="utf-8"?>
<ax:ocx xmlns:ax="http://schemas.microsoft.com/office/2006/activeX" xmlns:r="http://schemas.openxmlformats.org/officeDocument/2006/relationships" ax:classid="{D27CDB6E-AE6D-11CF-96B8-444553540000}" ax:persistence="persistStorage" r:id="rId1"/>
</file>

<file path=ppt/activeX/activeX12.xml><?xml version="1.0" encoding="utf-8"?>
<ax:ocx xmlns:ax="http://schemas.microsoft.com/office/2006/activeX" xmlns:r="http://schemas.openxmlformats.org/officeDocument/2006/relationships" ax:classid="{D27CDB6E-AE6D-11CF-96B8-444553540000}" ax:persistence="persistStorage" r:id="rId1"/>
</file>

<file path=ppt/activeX/activeX13.xml><?xml version="1.0" encoding="utf-8"?>
<ax:ocx xmlns:ax="http://schemas.microsoft.com/office/2006/activeX" xmlns:r="http://schemas.openxmlformats.org/officeDocument/2006/relationships" ax:classid="{D27CDB6E-AE6D-11CF-96B8-444553540000}" ax:persistence="persistStorage" r:id="rId1"/>
</file>

<file path=ppt/activeX/activeX14.xml><?xml version="1.0" encoding="utf-8"?>
<ax:ocx xmlns:ax="http://schemas.microsoft.com/office/2006/activeX" xmlns:r="http://schemas.openxmlformats.org/officeDocument/2006/relationships" ax:classid="{D27CDB6E-AE6D-11CF-96B8-444553540000}" ax:persistence="persistStorage" r:id="rId1"/>
</file>

<file path=ppt/activeX/activeX15.xml><?xml version="1.0" encoding="utf-8"?>
<ax:ocx xmlns:ax="http://schemas.microsoft.com/office/2006/activeX" xmlns:r="http://schemas.openxmlformats.org/officeDocument/2006/relationships" ax:classid="{D27CDB6E-AE6D-11CF-96B8-444553540000}" ax:persistence="persistStorage" r:id="rId1"/>
</file>

<file path=ppt/activeX/activeX16.xml><?xml version="1.0" encoding="utf-8"?>
<ax:ocx xmlns:ax="http://schemas.microsoft.com/office/2006/activeX" xmlns:r="http://schemas.openxmlformats.org/officeDocument/2006/relationships" ax:classid="{D27CDB6E-AE6D-11CF-96B8-444553540000}" ax:persistence="persistStorage" r:id="rId1"/>
</file>

<file path=ppt/activeX/activeX17.xml><?xml version="1.0" encoding="utf-8"?>
<ax:ocx xmlns:ax="http://schemas.microsoft.com/office/2006/activeX" xmlns:r="http://schemas.openxmlformats.org/officeDocument/2006/relationships" ax:classid="{D27CDB6E-AE6D-11CF-96B8-444553540000}" ax:persistence="persistStorage" r:id="rId1"/>
</file>

<file path=ppt/activeX/activeX18.xml><?xml version="1.0" encoding="utf-8"?>
<ax:ocx xmlns:ax="http://schemas.microsoft.com/office/2006/activeX" xmlns:r="http://schemas.openxmlformats.org/officeDocument/2006/relationships" ax:classid="{D27CDB6E-AE6D-11CF-96B8-444553540000}" ax:persistence="persistStorage" r:id="rId1"/>
</file>

<file path=ppt/activeX/activeX19.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20.xml><?xml version="1.0" encoding="utf-8"?>
<ax:ocx xmlns:ax="http://schemas.microsoft.com/office/2006/activeX" xmlns:r="http://schemas.openxmlformats.org/officeDocument/2006/relationships" ax:classid="{D27CDB6E-AE6D-11CF-96B8-444553540000}" ax:persistence="persistStorage" r:id="rId1"/>
</file>

<file path=ppt/activeX/activeX21.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activeX/activeX4.xml><?xml version="1.0" encoding="utf-8"?>
<ax:ocx xmlns:ax="http://schemas.microsoft.com/office/2006/activeX" xmlns:r="http://schemas.openxmlformats.org/officeDocument/2006/relationships" ax:classid="{D27CDB6E-AE6D-11CF-96B8-444553540000}" ax:persistence="persistStorage" r:id="rId1"/>
</file>

<file path=ppt/activeX/activeX5.xml><?xml version="1.0" encoding="utf-8"?>
<ax:ocx xmlns:ax="http://schemas.microsoft.com/office/2006/activeX" xmlns:r="http://schemas.openxmlformats.org/officeDocument/2006/relationships" ax:classid="{D27CDB6E-AE6D-11CF-96B8-444553540000}" ax:persistence="persistStorage" r:id="rId1"/>
</file>

<file path=ppt/activeX/activeX6.xml><?xml version="1.0" encoding="utf-8"?>
<ax:ocx xmlns:ax="http://schemas.microsoft.com/office/2006/activeX" xmlns:r="http://schemas.openxmlformats.org/officeDocument/2006/relationships" ax:classid="{D27CDB6E-AE6D-11CF-96B8-444553540000}" ax:persistence="persistStorage" r:id="rId1"/>
</file>

<file path=ppt/activeX/activeX7.xml><?xml version="1.0" encoding="utf-8"?>
<ax:ocx xmlns:ax="http://schemas.microsoft.com/office/2006/activeX" xmlns:r="http://schemas.openxmlformats.org/officeDocument/2006/relationships" ax:classid="{D27CDB6E-AE6D-11CF-96B8-444553540000}" ax:persistence="persistStorage" r:id="rId1"/>
</file>

<file path=ppt/activeX/activeX8.xml><?xml version="1.0" encoding="utf-8"?>
<ax:ocx xmlns:ax="http://schemas.microsoft.com/office/2006/activeX" xmlns:r="http://schemas.openxmlformats.org/officeDocument/2006/relationships" ax:classid="{D27CDB6E-AE6D-11CF-96B8-444553540000}" ax:persistence="persistStorage" r:id="rId1"/>
</file>

<file path=ppt/activeX/activeX9.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5235" name="日期占位符 95234"/>
          <p:cNvSpPr>
            <a:spLocks noGrp="1"/>
          </p:cNvSpPr>
          <p:nvPr>
            <p:ph type="dt" sz="quarter" idx="1"/>
          </p:nvPr>
        </p:nvSpPr>
        <p:spPr>
          <a:xfrm>
            <a:off x="3884613" y="0"/>
            <a:ext cx="2971800" cy="457200"/>
          </a:xfrm>
          <a:prstGeom prst="rect">
            <a:avLst/>
          </a:prstGeom>
          <a:noFill/>
          <a:ln w="9525">
            <a:noFill/>
          </a:ln>
        </p:spPr>
        <p:txBody>
          <a:bodyPr/>
          <a:p>
            <a:pPr lvl="0" algn="r"/>
            <a:endParaRPr lang="en-GB" altLang="zh-CN" sz="1200" dirty="0"/>
          </a:p>
        </p:txBody>
      </p:sp>
      <p:sp>
        <p:nvSpPr>
          <p:cNvPr id="95237" name="灯片编号占位符 95236"/>
          <p:cNvSpPr>
            <a:spLocks noGrp="1"/>
          </p:cNvSpPr>
          <p:nvPr>
            <p:ph type="sldNum" sz="quarter" idx="3"/>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95238" name="页眉占位符 95237"/>
          <p:cNvSpPr>
            <a:spLocks noGrp="1"/>
          </p:cNvSpPr>
          <p:nvPr>
            <p:ph type="hdr" sz="quarter"/>
          </p:nvPr>
        </p:nvSpPr>
        <p:spPr>
          <a:xfrm>
            <a:off x="1574800" y="88900"/>
            <a:ext cx="3683000" cy="457200"/>
          </a:xfrm>
          <a:prstGeom prst="rect">
            <a:avLst/>
          </a:prstGeom>
          <a:noFill/>
          <a:ln w="9525">
            <a:noFill/>
          </a:ln>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7588" name="幻灯片图像占位符 67587"/>
          <p:cNvSpPr>
            <a:spLocks noRot="1" noTextEdit="1"/>
          </p:cNvSpPr>
          <p:nvPr>
            <p:ph type="sldImg" idx="2"/>
          </p:nvPr>
        </p:nvSpPr>
        <p:spPr>
          <a:xfrm>
            <a:off x="1143000" y="685800"/>
            <a:ext cx="4572000" cy="3429000"/>
          </a:xfrm>
          <a:prstGeom prst="rect">
            <a:avLst/>
          </a:prstGeom>
          <a:ln w="9525" cap="flat" cmpd="sng">
            <a:solidFill>
              <a:srgbClr val="000000"/>
            </a:solidFill>
            <a:prstDash val="solid"/>
            <a:miter/>
            <a:headEnd type="none" w="med" len="med"/>
            <a:tailEnd type="none" w="med" len="med"/>
          </a:ln>
        </p:spPr>
      </p:sp>
      <p:sp>
        <p:nvSpPr>
          <p:cNvPr id="67589" name="文本占位符 67588"/>
          <p:cNvSpPr>
            <a:spLocks noGrp="1"/>
          </p:cNvSpPr>
          <p:nvPr>
            <p:ph type="body" sz="quarter" idx="3"/>
          </p:nvPr>
        </p:nvSpPr>
        <p:spPr>
          <a:xfrm>
            <a:off x="685800" y="4343400"/>
            <a:ext cx="5486400" cy="4114800"/>
          </a:xfrm>
          <a:prstGeom prst="rect">
            <a:avLst/>
          </a:prstGeom>
          <a:noFill/>
          <a:ln w="9525">
            <a:noFill/>
          </a:ln>
        </p:spPr>
        <p:txBody>
          <a:bodyPr/>
          <a:p>
            <a:pPr lvl="0"/>
            <a:r>
              <a:rPr lang="en-GB" altLang="zh-CN" dirty="0"/>
              <a:t>Click to edit Master text styles</a:t>
            </a:r>
            <a:endParaRPr lang="en-GB" altLang="zh-CN" dirty="0"/>
          </a:p>
          <a:p>
            <a:pPr lvl="1"/>
            <a:r>
              <a:rPr lang="en-GB" altLang="zh-CN" dirty="0"/>
              <a:t>Second level</a:t>
            </a:r>
            <a:endParaRPr lang="en-GB" altLang="zh-CN" dirty="0"/>
          </a:p>
          <a:p>
            <a:pPr lvl="2"/>
            <a:r>
              <a:rPr lang="en-GB" altLang="zh-CN" dirty="0"/>
              <a:t>Third level</a:t>
            </a:r>
            <a:endParaRPr lang="en-GB" altLang="zh-CN" dirty="0"/>
          </a:p>
          <a:p>
            <a:pPr lvl="3"/>
            <a:r>
              <a:rPr lang="en-GB" altLang="zh-CN" dirty="0"/>
              <a:t>Fourth level</a:t>
            </a:r>
            <a:endParaRPr lang="en-GB" altLang="zh-CN" dirty="0"/>
          </a:p>
          <a:p>
            <a:pPr lvl="4"/>
            <a:r>
              <a:rPr lang="en-GB" altLang="zh-CN" dirty="0"/>
              <a:t>Fifth level</a:t>
            </a:r>
            <a:endParaRPr lang="en-GB" altLang="zh-CN" dirty="0"/>
          </a:p>
        </p:txBody>
      </p:sp>
      <p:sp>
        <p:nvSpPr>
          <p:cNvPr id="67591" name="灯片编号占位符 67590"/>
          <p:cNvSpPr>
            <a:spLocks noGrp="1"/>
          </p:cNvSpPr>
          <p:nvPr>
            <p:ph type="sldNum" sz="quarter" idx="5"/>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67596" name="页眉占位符 67595"/>
          <p:cNvSpPr>
            <a:spLocks noGrp="1"/>
          </p:cNvSpPr>
          <p:nvPr>
            <p:ph type="hdr" sz="quarter"/>
          </p:nvPr>
        </p:nvSpPr>
        <p:spPr>
          <a:xfrm>
            <a:off x="1574800" y="88900"/>
            <a:ext cx="3683000" cy="457200"/>
          </a:xfrm>
          <a:prstGeom prst="rect">
            <a:avLst/>
          </a:prstGeom>
          <a:noFill/>
          <a:ln w="9525">
            <a:noFill/>
          </a:ln>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67597" name="日期占位符 67596"/>
          <p:cNvSpPr>
            <a:spLocks noGrp="1"/>
          </p:cNvSpPr>
          <p:nvPr>
            <p:ph type="dt" sz="quarter" idx="1"/>
          </p:nvPr>
        </p:nvSpPr>
        <p:spPr>
          <a:xfrm>
            <a:off x="3884613" y="0"/>
            <a:ext cx="2971800" cy="457200"/>
          </a:xfrm>
          <a:prstGeom prst="rect">
            <a:avLst/>
          </a:prstGeom>
          <a:noFill/>
          <a:ln w="9525">
            <a:noFill/>
          </a:ln>
        </p:spPr>
        <p:txBody>
          <a:bodyPr/>
          <a:p>
            <a:pPr lvl="0" algn="r"/>
            <a:endParaRPr lang="en-GB" altLang="zh-CN" sz="1200" dirty="0"/>
          </a:p>
        </p:txBody>
      </p:sp>
    </p:spTree>
  </p:cSld>
  <p:clrMap bg1="lt1" tx1="dk1" bg2="lt2" tx2="dk2" accent1="accent1" accent2="accent2" accent3="accent3" accent4="accent4" accent5="accent5" accent6="accent6" hlink="hlink" folHlink="folHlink"/>
  <p:hf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401410" name="幻灯片图像占位符 401409"/>
          <p:cNvSpPr>
            <a:spLocks noRot="1" noTextEdit="1"/>
          </p:cNvSpPr>
          <p:nvPr>
            <p:ph type="sldImg"/>
          </p:nvPr>
        </p:nvSpPr>
        <p:spPr/>
      </p:sp>
      <p:sp>
        <p:nvSpPr>
          <p:cNvPr id="401411" name="文本占位符 401410"/>
          <p:cNvSpPr>
            <a:spLocks noGrp="1"/>
          </p:cNvSpPr>
          <p:nvPr>
            <p:ph type="body" idx="1"/>
          </p:nvPr>
        </p:nvSpPr>
        <p:spPr>
          <a:xfrm>
            <a:off x="914400" y="4343400"/>
            <a:ext cx="5337175" cy="4114800"/>
          </a:xfrm>
        </p:spPr>
        <p:txBody>
          <a:bodyPr/>
          <a:p>
            <a:pPr marL="92075" lvl="0" indent="-92075"/>
            <a:endParaRPr lang="en-GB" altLang="x-none"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39138" name="幻灯片图像占位符 2139137"/>
          <p:cNvSpPr>
            <a:spLocks noRot="1" noTextEdit="1"/>
          </p:cNvSpPr>
          <p:nvPr>
            <p:ph type="sldImg"/>
          </p:nvPr>
        </p:nvSpPr>
        <p:spPr/>
      </p:sp>
      <p:sp>
        <p:nvSpPr>
          <p:cNvPr id="2139139" name="文本占位符 2139138"/>
          <p:cNvSpPr>
            <a:spLocks noGrp="1"/>
          </p:cNvSpPr>
          <p:nvPr>
            <p:ph type="body" idx="1"/>
          </p:nvPr>
        </p:nvSpPr>
        <p:spPr/>
        <p:txBody>
          <a:bodyPr/>
          <a:p>
            <a:pPr lvl="0"/>
            <a:r>
              <a:rPr lang="en-GB" altLang="zh-CN" b="1"/>
              <a:t>Teacher notes</a:t>
            </a:r>
            <a:endParaRPr lang="en-GB" altLang="zh-CN" b="1"/>
          </a:p>
          <a:p>
            <a:pPr lvl="0"/>
            <a:r>
              <a:rPr lang="en-GB" altLang="zh-CN"/>
              <a:t>It should be clarified to students that RNA is single-stranded and so, generally, base pairing does not occur. However, in some cases, such as in tRNA, base pairing does take place.</a:t>
            </a:r>
            <a:endParaRPr lang="en-GB"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19682" name="幻灯片图像占位符 2119681"/>
          <p:cNvSpPr>
            <a:spLocks noRot="1" noTextEdit="1"/>
          </p:cNvSpPr>
          <p:nvPr>
            <p:ph type="sldImg"/>
          </p:nvPr>
        </p:nvSpPr>
        <p:spPr/>
      </p:sp>
      <p:sp>
        <p:nvSpPr>
          <p:cNvPr id="2119683" name="文本占位符 2119682"/>
          <p:cNvSpPr>
            <a:spLocks noGrp="1"/>
          </p:cNvSpPr>
          <p:nvPr>
            <p:ph type="body" idx="1"/>
          </p:nvPr>
        </p:nvSpPr>
        <p:spPr/>
        <p:txBody>
          <a:bodyPr/>
          <a:p>
            <a:pPr lvl="0"/>
            <a:r>
              <a:rPr lang="en-GB" altLang="zh-CN" b="1"/>
              <a:t>Teacher notes</a:t>
            </a:r>
            <a:endParaRPr lang="en-GB" altLang="zh-CN" b="1"/>
          </a:p>
          <a:p>
            <a:pPr lvl="0"/>
            <a:r>
              <a:rPr lang="en-GB" altLang="zh-CN"/>
              <a:t>Note that carbons have not been included in these diagrams for simplicity.</a:t>
            </a:r>
            <a:endParaRPr lang="en-GB" altLang="zh-CN"/>
          </a:p>
          <a:p>
            <a:pPr lvl="0"/>
            <a:r>
              <a:rPr lang="en-US" altLang="en-GB">
                <a:highlight>
                  <a:srgbClr val="FFFF00"/>
                </a:highlight>
              </a:rPr>
              <a:t>phophoester bond </a:t>
            </a:r>
            <a:r>
              <a:rPr lang="zh-CN" altLang="en-US">
                <a:highlight>
                  <a:srgbClr val="FFFF00"/>
                </a:highlight>
              </a:rPr>
              <a:t>写错了</a:t>
            </a:r>
            <a:r>
              <a:rPr lang="en-US" altLang="zh-CN">
                <a:highlight>
                  <a:srgbClr val="FFFF00"/>
                </a:highlight>
              </a:rPr>
              <a:t> </a:t>
            </a:r>
            <a:r>
              <a:rPr lang="zh-CN" altLang="en-US">
                <a:highlight>
                  <a:srgbClr val="FFFF00"/>
                </a:highlight>
              </a:rPr>
              <a:t>是</a:t>
            </a:r>
            <a:r>
              <a:rPr lang="en-US" altLang="zh-CN">
                <a:highlight>
                  <a:srgbClr val="FFFF00"/>
                </a:highlight>
              </a:rPr>
              <a:t>phosphodiester </a:t>
            </a:r>
            <a:r>
              <a:rPr lang="en-US" altLang="zh-CN">
                <a:highlight>
                  <a:srgbClr val="FFFF00"/>
                </a:highlight>
              </a:rPr>
              <a:t>bond</a:t>
            </a:r>
            <a:endParaRPr lang="en-US" altLang="zh-CN">
              <a:highlight>
                <a:srgbClr val="FFFF00"/>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20706" name="幻灯片图像占位符 2120705"/>
          <p:cNvSpPr>
            <a:spLocks noRot="1" noTextEdit="1"/>
          </p:cNvSpPr>
          <p:nvPr>
            <p:ph type="sldImg"/>
          </p:nvPr>
        </p:nvSpPr>
        <p:spPr/>
      </p:sp>
      <p:sp>
        <p:nvSpPr>
          <p:cNvPr id="2120707" name="文本占位符 2120706"/>
          <p:cNvSpPr>
            <a:spLocks noGrp="1"/>
          </p:cNvSpPr>
          <p:nvPr>
            <p:ph type="body" idx="1"/>
          </p:nvPr>
        </p:nvSpPr>
        <p:spPr/>
        <p:txBody>
          <a:bodyPr/>
          <a:p>
            <a:pPr lvl="0"/>
            <a:r>
              <a:rPr lang="en-GB" altLang="zh-CN" b="1"/>
              <a:t>Teacher notes</a:t>
            </a:r>
            <a:endParaRPr lang="en-GB" altLang="zh-CN" b="1"/>
          </a:p>
          <a:p>
            <a:pPr lvl="0"/>
            <a:r>
              <a:rPr lang="en-GB" altLang="zh-CN"/>
              <a:t>Note that carbons have not been included in these diagrams for simplicity.</a:t>
            </a:r>
            <a:endParaRPr lang="en-GB" altLang="zh-CN"/>
          </a:p>
          <a:p>
            <a:pPr lvl="0"/>
            <a:r>
              <a:rPr lang="zh-CN" altLang="en-GB"/>
              <a:t>合成方向是</a:t>
            </a:r>
            <a:r>
              <a:rPr lang="en-US" altLang="zh-CN"/>
              <a:t>5’</a:t>
            </a:r>
            <a:r>
              <a:rPr lang="en-US" altLang="zh-CN"/>
              <a:t>→3’</a:t>
            </a:r>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https://sciencing.com/subunits-dna-8435779.html</a:t>
            </a:r>
            <a:endParaRPr lang="zh-CN" altLang="en-US"/>
          </a:p>
          <a:p>
            <a:r>
              <a:rPr lang="en-US" altLang="zh-CN"/>
              <a:t>size:</a:t>
            </a:r>
            <a:r>
              <a:rPr lang="zh-CN" altLang="en-US"/>
              <a:t>螺旋能缩小</a:t>
            </a:r>
            <a:r>
              <a:rPr lang="zh-CN" altLang="en-US"/>
              <a:t>体积</a:t>
            </a:r>
            <a:endParaRPr lang="zh-CN" altLang="en-US"/>
          </a:p>
          <a:p>
            <a:r>
              <a:rPr lang="zh-CN" altLang="en-US"/>
              <a:t>Chemistry</a:t>
            </a:r>
            <a:endParaRPr lang="zh-CN" altLang="en-US"/>
          </a:p>
          <a:p>
            <a:r>
              <a:rPr lang="zh-CN" altLang="en-US"/>
              <a:t>DNA is a large molecule built from smaller molecules of three different chemical ingredients: sugar, phosphate and nitrogenous bases. The sugar and phosphate are located on the outer edges of the DNA molecule, with the bases arranged between them like the rungs of a ladder. Given that the fluids in our cells are water-based, this structure makes sense: sugar and phosphate are both hydrophilic, or water-loving, while the bases are hydrophobic, or water-fearing.The DNA molecule similarly twists to shrink the spaces between the hydrophobic bases on the inside. The spiral shape discourages water from flowing between them, and at the same time leaves room for the atoms of each chemical ingredient to fit without overlapping or interfering</a:t>
            </a:r>
            <a:r>
              <a:rPr lang="zh-CN" altLang="en-US">
                <a:highlight>
                  <a:srgbClr val="FFFF00"/>
                </a:highlight>
              </a:rPr>
              <a:t>扭曲能够减少水分子进入</a:t>
            </a:r>
            <a:r>
              <a:rPr lang="en-US" altLang="zh-CN">
                <a:highlight>
                  <a:srgbClr val="FFFF00"/>
                </a:highlight>
              </a:rPr>
              <a:t>dna</a:t>
            </a:r>
            <a:r>
              <a:rPr lang="zh-CN" altLang="en-US">
                <a:highlight>
                  <a:srgbClr val="FFFF00"/>
                </a:highlight>
              </a:rPr>
              <a:t>分子内部，因为碱基疏水</a:t>
            </a:r>
            <a:endParaRPr lang="zh-CN" altLang="en-US">
              <a:highlight>
                <a:srgbClr val="FFFF00"/>
              </a:highlight>
            </a:endParaRPr>
          </a:p>
          <a:p>
            <a:endParaRPr lang="zh-CN" altLang="en-US">
              <a:highlight>
                <a:srgbClr val="FFFF00"/>
              </a:highlight>
            </a:endParaRPr>
          </a:p>
          <a:p>
            <a:r>
              <a:rPr lang="zh-CN" altLang="en-US"/>
              <a:t>Stacking</a:t>
            </a:r>
            <a:endParaRPr lang="zh-CN" altLang="en-US"/>
          </a:p>
          <a:p>
            <a:r>
              <a:rPr lang="zh-CN" altLang="en-US"/>
              <a:t>The bases' hydrophobic reaction isn't the only chemical event that influences DNA's twist. The nitrogenous bases that sit across from each other on DNA's two strands attract each other, but another attractive force, called the stacking force, is also at play. The stacking force attracts the bases above or below each other on the same strand. Duke University researchers have learned by synthesizing DNA molecules composed of just one base that each base exerts a different stacking force, thereby contributing to DNA's spiral shape.</a:t>
            </a:r>
            <a:endParaRPr lang="zh-CN" altLang="en-US"/>
          </a:p>
          <a:p>
            <a:endParaRPr lang="zh-CN" altLang="en-US"/>
          </a:p>
          <a:p>
            <a:r>
              <a:rPr lang="zh-CN" altLang="en-US"/>
              <a:t>Proteins</a:t>
            </a:r>
            <a:endParaRPr lang="zh-CN" altLang="en-US"/>
          </a:p>
          <a:p>
            <a:r>
              <a:rPr lang="zh-CN" altLang="en-US"/>
              <a:t>In some instances, proteins can cause sections of DNA to coil even more tightly, forming so-called supercoils. For instance, enzymes that aid in DNA replication create additional twists as they travel the DNA strand. Also, a protein called 13S condensin seems to prompt supercoils in DNA just before cell division, a 1999 University of California, Berkeley, study revealed. Scientists continue to research these proteins hoping to understand further the twists in the DNA double helix.</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a:t>
            </a:r>
            <a:endParaRPr lang="en-US" altLang="zh-CN"/>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77026" name="幻灯片图像占位符 2177025"/>
          <p:cNvSpPr>
            <a:spLocks noRot="1" noTextEdit="1"/>
          </p:cNvSpPr>
          <p:nvPr>
            <p:ph type="sldImg"/>
          </p:nvPr>
        </p:nvSpPr>
        <p:spPr/>
      </p:sp>
      <p:sp>
        <p:nvSpPr>
          <p:cNvPr id="2177027" name="文本占位符 2177026"/>
          <p:cNvSpPr>
            <a:spLocks noGrp="1"/>
          </p:cNvSpPr>
          <p:nvPr>
            <p:ph type="body" idx="1"/>
          </p:nvPr>
        </p:nvSpPr>
        <p:spPr/>
        <p:txBody>
          <a:bodyPr/>
          <a:p>
            <a:pPr lvl="0"/>
            <a:endParaRPr lang="en-GB" altLang="x-none"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https://zhuanlan.zhihu.com/p/22477828</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60642" name="幻灯片图像占位符 2160641"/>
          <p:cNvSpPr>
            <a:spLocks noRot="1" noTextEdit="1"/>
          </p:cNvSpPr>
          <p:nvPr>
            <p:ph type="sldImg"/>
          </p:nvPr>
        </p:nvSpPr>
        <p:spPr/>
      </p:sp>
      <p:sp>
        <p:nvSpPr>
          <p:cNvPr id="2160643" name="文本占位符 2160642"/>
          <p:cNvSpPr>
            <a:spLocks noGrp="1"/>
          </p:cNvSpPr>
          <p:nvPr>
            <p:ph type="body" idx="1"/>
          </p:nvPr>
        </p:nvSpPr>
        <p:spPr/>
        <p:txBody>
          <a:bodyPr/>
          <a:p>
            <a:pPr lvl="0"/>
            <a:r>
              <a:rPr lang="en-GB" altLang="zh-CN" b="1"/>
              <a:t>Photo credit: </a:t>
            </a:r>
            <a:r>
              <a:rPr lang="en-GB" altLang="zh-CN"/>
              <a:t>Adrian T Sumner / Science Photo Library</a:t>
            </a:r>
            <a:endParaRPr lang="en-GB" altLang="zh-CN"/>
          </a:p>
          <a:p>
            <a:pPr lvl="0"/>
            <a:r>
              <a:rPr lang="en-GB" altLang="zh-CN"/>
              <a:t>Coloured scanning electron micrograph (SEM) of human chromosome 1. Humans have 23 pairs of chromosomes; this is the largest. It accounts for 10% of the human genome. Chromosomes, which consist of two identical chromatids joined at a centromere, are comprised of deoxyribonucleic acid (DNA) and proteins. DNA contains sections, called genes, which encode the body's genetic information. The Human Genome Project has identified the function of some of chromosome 1's genes. On chromosome 1 is a gene responsible for the eye disease glaucoma, one of the genes implicated in Alzheimer's disease and a gene for susceptibility to prostate cancer. Magnification: x16,800 when printed 10cm wide. </a:t>
            </a:r>
            <a:endParaRPr lang="en-GB" altLang="zh-CN"/>
          </a:p>
          <a:p>
            <a:pPr lvl="0"/>
            <a:endParaRPr lang="en-GB" altLang="zh-CN"/>
          </a:p>
          <a:p>
            <a:pPr lvl="0"/>
            <a:r>
              <a:rPr lang="en-GB" altLang="zh-CN" b="1"/>
              <a:t>Teacher notes</a:t>
            </a:r>
            <a:endParaRPr lang="en-GB" altLang="zh-CN" b="1"/>
          </a:p>
          <a:p>
            <a:pPr lvl="0"/>
            <a:r>
              <a:rPr lang="en-GB" altLang="zh-CN"/>
              <a:t>Chromosomes can only be seen under a light microscope during cell division.</a:t>
            </a:r>
            <a:endParaRPr lang="en-GB" altLang="zh-CN"/>
          </a:p>
          <a:p>
            <a:pPr lvl="0"/>
            <a:endParaRPr lang="en-GB" altLang="zh-CN"/>
          </a:p>
          <a:p>
            <a:pPr lvl="0"/>
            <a:r>
              <a:rPr lang="en-GB" altLang="zh-CN"/>
              <a:t>See the ‘</a:t>
            </a:r>
            <a:r>
              <a:rPr lang="en-GB" altLang="zh-CN" b="1"/>
              <a:t>Cell Structure</a:t>
            </a:r>
            <a:r>
              <a:rPr lang="en-GB" altLang="zh-CN"/>
              <a:t>’ presentation for more information about eukaryotic and prokaryotic cells.</a:t>
            </a:r>
            <a:endParaRPr lang="en-GB"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78050" name="幻灯片图像占位符 2178049"/>
          <p:cNvSpPr>
            <a:spLocks noRot="1" noTextEdit="1"/>
          </p:cNvSpPr>
          <p:nvPr>
            <p:ph type="sldImg"/>
          </p:nvPr>
        </p:nvSpPr>
        <p:spPr/>
      </p:sp>
      <p:sp>
        <p:nvSpPr>
          <p:cNvPr id="2178051" name="文本占位符 2178050"/>
          <p:cNvSpPr>
            <a:spLocks noGrp="1"/>
          </p:cNvSpPr>
          <p:nvPr>
            <p:ph type="body" idx="1"/>
          </p:nvPr>
        </p:nvSpPr>
        <p:spPr/>
        <p:txBody>
          <a:bodyPr/>
          <a:p>
            <a:pPr lvl="0"/>
            <a:endParaRPr lang="en-GB" altLang="x-non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26850" name="幻灯片图像占位符 2126849"/>
          <p:cNvSpPr>
            <a:spLocks noRot="1" noTextEdit="1"/>
          </p:cNvSpPr>
          <p:nvPr>
            <p:ph type="sldImg"/>
          </p:nvPr>
        </p:nvSpPr>
        <p:spPr/>
      </p:sp>
      <p:sp>
        <p:nvSpPr>
          <p:cNvPr id="2126851" name="文本占位符 2126850"/>
          <p:cNvSpPr>
            <a:spLocks noGrp="1"/>
          </p:cNvSpPr>
          <p:nvPr>
            <p:ph type="body" idx="1"/>
          </p:nvPr>
        </p:nvSpPr>
        <p:spPr/>
        <p:txBody>
          <a:bodyPr/>
          <a:p>
            <a:pPr lvl="0"/>
            <a:r>
              <a:rPr lang="en-GB" altLang="zh-CN" b="1"/>
              <a:t>Teacher notes</a:t>
            </a:r>
            <a:endParaRPr lang="en-GB" altLang="zh-CN" b="1"/>
          </a:p>
          <a:p>
            <a:pPr lvl="0"/>
            <a:r>
              <a:rPr lang="en-GB" altLang="zh-CN"/>
              <a:t>In ‘Slide Show’ mode, click the name of a section to jump straight to that slide.</a:t>
            </a:r>
            <a:endParaRPr lang="en-GB"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45282" name="幻灯片图像占位符 2145281"/>
          <p:cNvSpPr>
            <a:spLocks noRot="1" noTextEdit="1"/>
          </p:cNvSpPr>
          <p:nvPr>
            <p:ph type="sldImg"/>
          </p:nvPr>
        </p:nvSpPr>
        <p:spPr/>
      </p:sp>
      <p:sp>
        <p:nvSpPr>
          <p:cNvPr id="2145283" name="文本占位符 2145282"/>
          <p:cNvSpPr>
            <a:spLocks noGrp="1"/>
          </p:cNvSpPr>
          <p:nvPr>
            <p:ph type="body" idx="1"/>
          </p:nvPr>
        </p:nvSpPr>
        <p:spPr/>
        <p:txBody>
          <a:bodyPr/>
          <a:p>
            <a:pPr lvl="0"/>
            <a:endParaRPr lang="en-GB" altLang="x-none"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79074" name="幻灯片图像占位符 2179073"/>
          <p:cNvSpPr>
            <a:spLocks noRot="1" noTextEdit="1"/>
          </p:cNvSpPr>
          <p:nvPr>
            <p:ph type="sldImg"/>
          </p:nvPr>
        </p:nvSpPr>
        <p:spPr/>
      </p:sp>
      <p:sp>
        <p:nvSpPr>
          <p:cNvPr id="2179075" name="文本占位符 2179074"/>
          <p:cNvSpPr>
            <a:spLocks noGrp="1"/>
          </p:cNvSpPr>
          <p:nvPr>
            <p:ph type="body" idx="1"/>
          </p:nvPr>
        </p:nvSpPr>
        <p:spPr/>
        <p:txBody>
          <a:bodyPr/>
          <a:p>
            <a:pPr lvl="0"/>
            <a:r>
              <a:rPr lang="en-GB" altLang="x-none" dirty="0"/>
              <a:t>全保留 半保留 弥散复制</a:t>
            </a:r>
            <a:endParaRPr lang="en-GB" altLang="x-none" dirty="0"/>
          </a:p>
          <a:p>
            <a:pPr lvl="0"/>
            <a:r>
              <a:rPr lang="en-GB" altLang="x-none" dirty="0"/>
              <a:t>全保留复制是指，母链DNA分开，分别复制形成两条子链DNA，此后，两条母链DNA彼此结合，恢复原状，新和成的两条子链彼此互补结合形成一条新的双链DNA分子。</a:t>
            </a:r>
            <a:endParaRPr lang="en-GB" altLang="x-none" dirty="0"/>
          </a:p>
          <a:p>
            <a:pPr lvl="0"/>
            <a:r>
              <a:rPr lang="en-GB" altLang="x-none" dirty="0"/>
              <a:t>半保留复制（semiconservative replication）是 DNA复制 的模式。 亲代 DNA双链分离后的两条单链均可作为新链合成的模板，复制完成后的 子代 DNA分子的 核苷酸序列 均与亲代 DNA分子 相同，但子代DNA分子的双链一条来自亲代，另一条为新合成的链，故称为半保留复制。</a:t>
            </a:r>
            <a:endParaRPr lang="en-GB" altLang="x-none" dirty="0"/>
          </a:p>
          <a:p>
            <a:pPr lvl="0"/>
            <a:r>
              <a:rPr lang="en-GB" altLang="x-none" dirty="0"/>
              <a:t>在全保留 复制中，亲代的两条DNA链被完全保留在同一个子代DNA分子之中，而在弥散性复制中，来自亲代的DNA链弥散性地 分布在子代DNA的任意一条链之中。</a:t>
            </a:r>
            <a:endParaRPr lang="en-GB" altLang="x-none" dirty="0"/>
          </a:p>
          <a:p>
            <a:pPr lvl="0"/>
            <a:endParaRPr lang="en-GB" altLang="x-none" dirty="0"/>
          </a:p>
          <a:p>
            <a:pPr lvl="0"/>
            <a:r>
              <a:rPr lang="en-GB" altLang="x-none" dirty="0"/>
              <a:t>con·ser·va·tive rep·li·ca·tion a hypothetic form of replication in which a double-stranded DNA (dsDNA) produces two daughter dsDNAs, one of which consists of the two original strands whereas the other daughter DNA consists of two newly synthesized chains.</a:t>
            </a:r>
            <a:endParaRPr lang="en-GB" altLang="x-none" dirty="0"/>
          </a:p>
          <a:p>
            <a:pPr lvl="0"/>
            <a:endParaRPr lang="en-GB" altLang="x-none" dirty="0"/>
          </a:p>
          <a:p>
            <a:pPr lvl="0"/>
            <a:r>
              <a:rPr lang="en-GB" altLang="x-none" dirty="0"/>
              <a:t>https://www.khanacademy.org/science/biology/dna-as-the-genetic-material/dna-replication/a/mode-of-dna-replication-meselson-stahl-experiment</a:t>
            </a:r>
            <a:endParaRPr lang="en-GB" altLang="x-none" dirty="0"/>
          </a:p>
          <a:p>
            <a:pPr lvl="0"/>
            <a:endParaRPr lang="en-GB" altLang="x-none"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34018" name="幻灯片图像占位符 2134017"/>
          <p:cNvSpPr>
            <a:spLocks noRot="1" noTextEdit="1"/>
          </p:cNvSpPr>
          <p:nvPr>
            <p:ph type="sldImg"/>
          </p:nvPr>
        </p:nvSpPr>
        <p:spPr/>
      </p:sp>
      <p:sp>
        <p:nvSpPr>
          <p:cNvPr id="2134019" name="文本占位符 2134018"/>
          <p:cNvSpPr>
            <a:spLocks noGrp="1"/>
          </p:cNvSpPr>
          <p:nvPr>
            <p:ph type="body" idx="1"/>
          </p:nvPr>
        </p:nvSpPr>
        <p:spPr/>
        <p:txBody>
          <a:bodyPr/>
          <a:p>
            <a:pPr lvl="0"/>
            <a:r>
              <a:rPr lang="en-GB" altLang="zh-CN" b="1"/>
              <a:t>Teacher notes</a:t>
            </a:r>
            <a:endParaRPr lang="en-GB" altLang="zh-CN" b="1"/>
          </a:p>
          <a:p>
            <a:pPr lvl="0"/>
            <a:r>
              <a:rPr lang="en-GB" altLang="zh-CN"/>
              <a:t>Students could be asked to illustrate and describe what the results of this experiment would have been if DNA replicates conservatively rather than semi-conservatively. </a:t>
            </a:r>
            <a:endParaRPr lang="en-GB" altLang="zh-CN"/>
          </a:p>
          <a:p>
            <a:pPr lvl="0"/>
            <a:endParaRPr lang="en-GB" altLang="zh-CN"/>
          </a:p>
          <a:p>
            <a:pPr lvl="0"/>
            <a:r>
              <a:rPr lang="en-GB" altLang="zh-CN"/>
              <a:t>See the ‘</a:t>
            </a:r>
            <a:r>
              <a:rPr lang="en-GB" altLang="zh-CN" b="1"/>
              <a:t>Cell Structure</a:t>
            </a:r>
            <a:r>
              <a:rPr lang="en-GB" altLang="zh-CN"/>
              <a:t>’ presentation for more information about centrifugation.</a:t>
            </a:r>
            <a:endParaRPr lang="en-GB" altLang="zh-CN"/>
          </a:p>
          <a:p>
            <a:pPr lvl="0"/>
            <a:endParaRPr lang="en-GB" altLang="zh-CN"/>
          </a:p>
          <a:p>
            <a:pPr lvl="0"/>
            <a:r>
              <a:rPr lang="zh-CN" altLang="en-GB"/>
              <a:t>先把大肠杆菌放在含有</a:t>
            </a:r>
            <a:r>
              <a:rPr lang="en-US" altLang="zh-CN"/>
              <a:t>15N</a:t>
            </a:r>
            <a:r>
              <a:rPr lang="zh-CN" altLang="en-US"/>
              <a:t>的培养液中培养，然后将其中的一部分转移到只含有</a:t>
            </a:r>
            <a:r>
              <a:rPr lang="en-US" altLang="zh-CN"/>
              <a:t>14N</a:t>
            </a:r>
            <a:r>
              <a:rPr lang="zh-CN" altLang="en-US"/>
              <a:t>的培养液中再次培养，使细菌分裂两次（</a:t>
            </a:r>
            <a:r>
              <a:rPr lang="en-US" altLang="zh-CN"/>
              <a:t>14N</a:t>
            </a:r>
            <a:r>
              <a:rPr lang="zh-CN" altLang="en-US"/>
              <a:t>的第一代和第二代），再与只使用</a:t>
            </a:r>
            <a:r>
              <a:rPr lang="en-US" altLang="zh-CN"/>
              <a:t>14N</a:t>
            </a:r>
            <a:r>
              <a:rPr lang="zh-CN" altLang="en-US"/>
              <a:t>培养液的进行</a:t>
            </a:r>
            <a:r>
              <a:rPr lang="zh-CN" altLang="en-US"/>
              <a:t>比较，</a:t>
            </a:r>
            <a:endParaRPr lang="zh-CN" altLang="en-US"/>
          </a:p>
          <a:p>
            <a:pPr lvl="0"/>
            <a:r>
              <a:rPr lang="en-US" altLang="zh-CN"/>
              <a:t>15N</a:t>
            </a:r>
            <a:r>
              <a:rPr lang="zh-CN" altLang="en-US"/>
              <a:t>质量大，条带沉在底下，</a:t>
            </a:r>
            <a:r>
              <a:rPr lang="en-US" altLang="zh-CN"/>
              <a:t>14N</a:t>
            </a:r>
            <a:r>
              <a:rPr lang="zh-CN" altLang="en-US"/>
              <a:t>培养的第一代条带位置比亲代要高，因为更轻，第二代出现了另一条更轻的条带，说明第一代的条带是</a:t>
            </a:r>
            <a:r>
              <a:rPr lang="en-US" altLang="zh-CN"/>
              <a:t>15</a:t>
            </a:r>
            <a:r>
              <a:rPr lang="zh-CN" altLang="en-US">
                <a:ea typeface="宋体" panose="02010600030101010101" pitchFamily="2" charset="-122"/>
              </a:rPr>
              <a:t>、</a:t>
            </a:r>
            <a:r>
              <a:rPr lang="en-US" altLang="zh-CN">
                <a:ea typeface="宋体" panose="02010600030101010101" pitchFamily="2" charset="-122"/>
              </a:rPr>
              <a:t>14N</a:t>
            </a:r>
            <a:r>
              <a:rPr lang="zh-CN" altLang="en-US">
                <a:ea typeface="宋体" panose="02010600030101010101" pitchFamily="2" charset="-122"/>
              </a:rPr>
              <a:t>的混合，更轻的是</a:t>
            </a:r>
            <a:r>
              <a:rPr lang="en-US" altLang="zh-CN">
                <a:ea typeface="宋体" panose="02010600030101010101" pitchFamily="2" charset="-122"/>
              </a:rPr>
              <a:t>14N</a:t>
            </a:r>
            <a:r>
              <a:rPr lang="zh-CN" altLang="en-US">
                <a:ea typeface="宋体" panose="02010600030101010101" pitchFamily="2" charset="-122"/>
              </a:rPr>
              <a:t>，与仅用</a:t>
            </a:r>
            <a:r>
              <a:rPr lang="en-US" altLang="zh-CN">
                <a:ea typeface="宋体" panose="02010600030101010101" pitchFamily="2" charset="-122"/>
              </a:rPr>
              <a:t>14N</a:t>
            </a:r>
            <a:r>
              <a:rPr lang="zh-CN" altLang="en-US">
                <a:ea typeface="宋体" panose="02010600030101010101" pitchFamily="2" charset="-122"/>
              </a:rPr>
              <a:t>培养的条带一致，说明</a:t>
            </a:r>
            <a:r>
              <a:rPr lang="en-US" altLang="zh-CN">
                <a:ea typeface="宋体" panose="02010600030101010101" pitchFamily="2" charset="-122"/>
              </a:rPr>
              <a:t>dna</a:t>
            </a:r>
            <a:r>
              <a:rPr lang="zh-CN" altLang="en-US">
                <a:ea typeface="宋体" panose="02010600030101010101" pitchFamily="2" charset="-122"/>
              </a:rPr>
              <a:t>复制后产生的新</a:t>
            </a:r>
            <a:r>
              <a:rPr lang="en-US" altLang="zh-CN">
                <a:ea typeface="宋体" panose="02010600030101010101" pitchFamily="2" charset="-122"/>
              </a:rPr>
              <a:t>dna</a:t>
            </a:r>
            <a:r>
              <a:rPr lang="zh-CN" altLang="en-US">
                <a:ea typeface="宋体" panose="02010600030101010101" pitchFamily="2" charset="-122"/>
              </a:rPr>
              <a:t>有</a:t>
            </a:r>
            <a:r>
              <a:rPr lang="en-US" altLang="zh-CN">
                <a:ea typeface="宋体" panose="02010600030101010101" pitchFamily="2" charset="-122"/>
              </a:rPr>
              <a:t>15</a:t>
            </a:r>
            <a:r>
              <a:rPr lang="zh-CN" altLang="en-US">
                <a:ea typeface="宋体" panose="02010600030101010101" pitchFamily="2" charset="-122"/>
              </a:rPr>
              <a:t>、</a:t>
            </a:r>
            <a:r>
              <a:rPr lang="en-US" altLang="zh-CN">
                <a:ea typeface="宋体" panose="02010600030101010101" pitchFamily="2" charset="-122"/>
              </a:rPr>
              <a:t>14N</a:t>
            </a:r>
            <a:r>
              <a:rPr lang="zh-CN" altLang="en-US">
                <a:ea typeface="宋体" panose="02010600030101010101" pitchFamily="2" charset="-122"/>
              </a:rPr>
              <a:t>，即有亲代和子代，所以是</a:t>
            </a:r>
            <a:r>
              <a:rPr lang="zh-CN" altLang="en-US">
                <a:ea typeface="宋体" panose="02010600030101010101" pitchFamily="2" charset="-122"/>
              </a:rPr>
              <a:t>半保留复制</a:t>
            </a:r>
            <a:endParaRPr lang="zh-CN" altLang="en-US">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80098" name="幻灯片图像占位符 2180097"/>
          <p:cNvSpPr>
            <a:spLocks noRot="1" noTextEdit="1"/>
          </p:cNvSpPr>
          <p:nvPr>
            <p:ph type="sldImg"/>
          </p:nvPr>
        </p:nvSpPr>
        <p:spPr/>
      </p:sp>
      <p:sp>
        <p:nvSpPr>
          <p:cNvPr id="2180099" name="文本占位符 2180098"/>
          <p:cNvSpPr>
            <a:spLocks noGrp="1"/>
          </p:cNvSpPr>
          <p:nvPr>
            <p:ph type="body" idx="1"/>
          </p:nvPr>
        </p:nvSpPr>
        <p:spPr/>
        <p:txBody>
          <a:bodyPr/>
          <a:p>
            <a:pPr lvl="0"/>
            <a:endParaRPr lang="en-GB" altLang="x-none" dirty="0"/>
          </a:p>
          <a:p>
            <a:pPr lvl="0"/>
            <a:r>
              <a:rPr lang="en-GB" altLang="x-none" dirty="0"/>
              <a:t>整个生物圈的DNA聚合酶都只有5'-3'聚合酶的活性，而没有3'-5'聚合酶活性，就是说DNA聚合酶只能把核苷酸加入到已有链的3'端，而不能加入到5'端。而DNA的两条链反向平行，在同一个方向上，对于一条链来说是5'到3'端，另一条是3'到5'。，所以在同一个复制方向上，一条链上结合的引物在复制叉前进的方向是3'端暴露在外，所以可以连续地向这个引物的3'端加入新的核苷酸，一直延伸下去，整个过程只有一次引物合成，它就成了前导链。而对于另一条链，结合在其上的引物在复制叉的移动方向上是5'端暴露在外，无法直接进行延伸，需要不断地进行新引物的合成，然后在引物之间进行延伸，然后水解引物，填补留下的的空缺，它就成了滞后链。此外要强调一点，前导链和滞后链只对单个复制叉谈论才成立，而在实际复制着的DNA中，有两个复制叉从复制起点出发向相反方向移动，一个复制叉的前导链对于另一个复制叉而言就成了滞后链，实际上两条链经历的复制过程是相同的。所以前导链和滞后链的本质是DNA聚合酶只能在已有片段的3'端添加核苷酸，造成一条链在两个末端复制速度不相等，而DNA双螺旋又是反向平行，一条新链复制快的那头和另一条新链复制慢的那头恰好位于同一个复制叉上造成的。</a:t>
            </a:r>
            <a:endParaRPr lang="en-GB" altLang="x-none" dirty="0"/>
          </a:p>
          <a:p>
            <a:pPr lvl="0"/>
            <a:endParaRPr lang="en-GB" altLang="x-none" dirty="0"/>
          </a:p>
          <a:p>
            <a:pPr lvl="0"/>
            <a:r>
              <a:rPr lang="en-US" altLang="en-GB" dirty="0"/>
              <a:t>primase</a:t>
            </a:r>
            <a:r>
              <a:rPr lang="zh-CN" altLang="en-US" dirty="0"/>
              <a:t>引发酶，合成引物，引发酶（primase）：定义：合成引物（DNA合成必须要有引物）的酶；合成的过程叫做引发（priming）；引物都是10-12nt的RNA</a:t>
            </a:r>
            <a:r>
              <a:rPr lang="zh-CN" altLang="en-US" dirty="0">
                <a:ea typeface="宋体" panose="02010600030101010101" pitchFamily="2" charset="-122"/>
              </a:rPr>
              <a:t>：</a:t>
            </a:r>
            <a:r>
              <a:rPr lang="en-GB" altLang="x-none" dirty="0"/>
              <a:t>在复制开始时须有一段RNA作为引物，这段引物在合成后并不与模板分离，而是以氢键与模板结合。这种引物即由一种独特的RNA聚合酶引发酶所合成。在大肠杆菌中这种酶是一条单链，分子量60 000，每个细胞中有50～100个分子。它们是由dnaG基因所编码的。该酶单独存在时是相当不活泼的，只有与有关蛋白质结合成一个复合物时才有活性</a:t>
            </a:r>
            <a:endParaRPr lang="en-GB" altLang="x-none" dirty="0"/>
          </a:p>
          <a:p>
            <a:pPr lvl="0"/>
            <a:endParaRPr lang="en-GB" altLang="x-none" dirty="0"/>
          </a:p>
          <a:p>
            <a:pPr lvl="0"/>
            <a:r>
              <a:rPr lang="en-GB" altLang="x-none" dirty="0"/>
              <a:t>)DNA复制的一般过程：</a:t>
            </a:r>
            <a:endParaRPr lang="en-GB" altLang="x-none" dirty="0"/>
          </a:p>
          <a:p>
            <a:pPr lvl="0"/>
            <a:r>
              <a:rPr lang="en-GB" altLang="x-none" dirty="0"/>
              <a:t>DNA双螺旋是由两条方向相反的单链组成，复制开始时，双链打开，形成一个复制叉(replicative fork,从打开的起点向一个方向形成)或一个复制泡(replicative bubble，从打开的起点向两个方向形成。)两条单链分别做模板。各自合成一条新的DNA链。由于DNA一条链的走向是5′→3′方向，另一条链的走向是3′→5′方向，但生物体内DNA聚合酶只能催化DNA从5′→3′的方向合成。那么，两条方向不同的链怎样才能做模板呢?这个问题由日本学者岗崎先生解决。</a:t>
            </a:r>
            <a:endParaRPr lang="en-GB" altLang="x-none" dirty="0"/>
          </a:p>
          <a:p>
            <a:pPr lvl="0"/>
            <a:endParaRPr lang="en-GB" altLang="x-none" dirty="0"/>
          </a:p>
          <a:p>
            <a:pPr lvl="0"/>
            <a:r>
              <a:rPr lang="en-GB" altLang="x-none" dirty="0"/>
              <a:t>原来，在以3′→5′方向的母链为模板时，复制合成出一条5′→3′方向的前导链(leadingstrand)，前导链的前进方向与复制叉打开方向是一致的，因此前导链的合成是连续进行的，而另一条母链DNA是5′→3′方向，它作为模板时，复制合成许多条5′→3′方向的短链，叫做随从链(lagging strand)，随从链的前进方向是与复制叉的打开方向相反的。随从链只能先以片段的形式合成，这些片段就叫做岗崎片段(Okazaki fragments)，原核生物岗崎片段含有1000-2000核苷酸，真核生物一般100?00核苷酸。最后再将多个岗崎片段连接成一条完整的链。由于前导链的合成是连续进行的，而随从链的合成是不连续进行的，所以从总体上看DNA的复制是半不连续复制(图16-4)。</a:t>
            </a:r>
            <a:endParaRPr lang="en-GB" altLang="x-none" dirty="0"/>
          </a:p>
          <a:p>
            <a:pPr lvl="0"/>
            <a:endParaRPr lang="en-GB" altLang="x-none" dirty="0"/>
          </a:p>
          <a:p>
            <a:pPr lvl="0"/>
            <a:r>
              <a:rPr lang="en-GB" altLang="x-none" dirty="0"/>
              <a:t>http://yaoli.henu.edu.cn/info/1121/1282.htm</a:t>
            </a:r>
            <a:endParaRPr lang="en-GB" altLang="x-none"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012162" name="幻灯片图像占位符 2012161"/>
          <p:cNvSpPr>
            <a:spLocks noRot="1" noTextEdit="1"/>
          </p:cNvSpPr>
          <p:nvPr>
            <p:ph type="sldImg"/>
          </p:nvPr>
        </p:nvSpPr>
        <p:spPr/>
      </p:sp>
      <p:sp>
        <p:nvSpPr>
          <p:cNvPr id="2012183" name="文本占位符 2012182"/>
          <p:cNvSpPr>
            <a:spLocks noGrp="1"/>
          </p:cNvSpPr>
          <p:nvPr>
            <p:ph type="body" idx="1"/>
          </p:nvPr>
        </p:nvSpPr>
        <p:spPr/>
        <p:txBody>
          <a:bodyPr/>
          <a:p>
            <a:pPr lvl="0"/>
            <a:endParaRPr lang="en-GB" altLang="x-none"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81122" name="幻灯片图像占位符 2181121"/>
          <p:cNvSpPr>
            <a:spLocks noRot="1" noTextEdit="1"/>
          </p:cNvSpPr>
          <p:nvPr>
            <p:ph type="sldImg"/>
          </p:nvPr>
        </p:nvSpPr>
        <p:spPr/>
      </p:sp>
      <p:sp>
        <p:nvSpPr>
          <p:cNvPr id="2181123" name="文本占位符 2181122"/>
          <p:cNvSpPr>
            <a:spLocks noGrp="1"/>
          </p:cNvSpPr>
          <p:nvPr>
            <p:ph type="body" idx="1"/>
          </p:nvPr>
        </p:nvSpPr>
        <p:spPr/>
        <p:txBody>
          <a:bodyPr/>
          <a:p>
            <a:pPr lvl="0"/>
            <a:endParaRPr lang="en-GB" altLang="x-none"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28898" name="幻灯片图像占位符 2128897"/>
          <p:cNvSpPr>
            <a:spLocks noRot="1" noTextEdit="1"/>
          </p:cNvSpPr>
          <p:nvPr>
            <p:ph type="sldImg"/>
          </p:nvPr>
        </p:nvSpPr>
        <p:spPr/>
      </p:sp>
      <p:sp>
        <p:nvSpPr>
          <p:cNvPr id="2128899" name="文本占位符 2128898"/>
          <p:cNvSpPr>
            <a:spLocks noGrp="1"/>
          </p:cNvSpPr>
          <p:nvPr>
            <p:ph type="body" idx="1"/>
          </p:nvPr>
        </p:nvSpPr>
        <p:spPr/>
        <p:txBody>
          <a:bodyPr/>
          <a:p>
            <a:pPr lvl="0"/>
            <a:r>
              <a:rPr lang="en-GB" altLang="zh-CN" b="1"/>
              <a:t>Teacher notes</a:t>
            </a:r>
            <a:endParaRPr lang="en-GB" altLang="zh-CN" b="1"/>
          </a:p>
          <a:p>
            <a:pPr lvl="0"/>
            <a:r>
              <a:rPr lang="en-GB" altLang="zh-CN"/>
              <a:t>In ‘Slide Show’ mode, click the name of a section to jump straight to that slide.</a:t>
            </a:r>
            <a:endParaRPr lang="en-GB"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82146" name="幻灯片图像占位符 2182145"/>
          <p:cNvSpPr>
            <a:spLocks noRot="1" noTextEdit="1"/>
          </p:cNvSpPr>
          <p:nvPr>
            <p:ph type="sldImg"/>
          </p:nvPr>
        </p:nvSpPr>
        <p:spPr/>
      </p:sp>
      <p:sp>
        <p:nvSpPr>
          <p:cNvPr id="2182147" name="文本占位符 2182146"/>
          <p:cNvSpPr>
            <a:spLocks noGrp="1"/>
          </p:cNvSpPr>
          <p:nvPr>
            <p:ph type="body" idx="1"/>
          </p:nvPr>
        </p:nvSpPr>
        <p:spPr/>
        <p:txBody>
          <a:bodyPr/>
          <a:p>
            <a:pPr lvl="0"/>
            <a:endParaRPr lang="en-GB" altLang="x-none"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83170" name="幻灯片图像占位符 2183169"/>
          <p:cNvSpPr>
            <a:spLocks noRot="1" noTextEdit="1"/>
          </p:cNvSpPr>
          <p:nvPr>
            <p:ph type="sldImg"/>
          </p:nvPr>
        </p:nvSpPr>
        <p:spPr/>
      </p:sp>
      <p:sp>
        <p:nvSpPr>
          <p:cNvPr id="2183171" name="文本占位符 2183170"/>
          <p:cNvSpPr>
            <a:spLocks noGrp="1"/>
          </p:cNvSpPr>
          <p:nvPr>
            <p:ph type="body" idx="1"/>
          </p:nvPr>
        </p:nvSpPr>
        <p:spPr/>
        <p:txBody>
          <a:bodyPr/>
          <a:p>
            <a:pPr lvl="0"/>
            <a:r>
              <a:rPr lang="en-GB" altLang="zh-CN" b="1"/>
              <a:t>Teacher notes</a:t>
            </a:r>
            <a:endParaRPr lang="en-GB" altLang="zh-CN" b="1"/>
          </a:p>
          <a:p>
            <a:pPr lvl="0"/>
            <a:r>
              <a:rPr lang="en-GB" altLang="zh-CN"/>
              <a:t>The genetic code in mitochondria and chloroplasts (which both contain their own DNA) is slightly different to genomic DNA.</a:t>
            </a:r>
            <a:endParaRPr lang="en-GB" altLang="zh-CN"/>
          </a:p>
          <a:p>
            <a:pPr lvl="0"/>
            <a:endParaRPr lang="en-GB" altLang="zh-CN"/>
          </a:p>
          <a:p>
            <a:pPr lvl="0"/>
            <a:r>
              <a:rPr lang="en-GB" altLang="zh-CN"/>
              <a:t>The size of genes varies enormously. In humans, the average gene contains 10,000–15,000 bases (10–15 kb).</a:t>
            </a:r>
            <a:endParaRPr lang="en-GB" altLang="zh-CN"/>
          </a:p>
          <a:p>
            <a:pPr lvl="0"/>
            <a:endParaRPr lang="en-GB" altLang="zh-CN"/>
          </a:p>
          <a:p>
            <a:pPr lvl="0"/>
            <a:r>
              <a:rPr lang="en-GB" altLang="zh-CN"/>
              <a:t>遗传密码子具有以下基本特点：</a:t>
            </a:r>
            <a:endParaRPr lang="en-GB" altLang="zh-CN"/>
          </a:p>
          <a:p>
            <a:pPr lvl="0"/>
            <a:endParaRPr lang="en-GB" altLang="zh-CN"/>
          </a:p>
          <a:p>
            <a:pPr lvl="0"/>
            <a:r>
              <a:rPr lang="en-GB" altLang="zh-CN"/>
              <a:t>1 ）每个密码子三联体 (triplet) 决定一种氨基酸；</a:t>
            </a:r>
            <a:endParaRPr lang="en-GB" altLang="zh-CN"/>
          </a:p>
          <a:p>
            <a:pPr lvl="0"/>
            <a:endParaRPr lang="en-GB" altLang="zh-CN"/>
          </a:p>
          <a:p>
            <a:pPr lvl="0"/>
            <a:r>
              <a:rPr lang="en-GB" altLang="zh-CN"/>
              <a:t>2) </a:t>
            </a:r>
            <a:r>
              <a:rPr lang="zh-CN" altLang="en-GB"/>
              <a:t>连续性：</a:t>
            </a:r>
            <a:r>
              <a:rPr lang="en-GB" altLang="zh-CN"/>
              <a:t>两种密码子之间无任何核苷酸或其它成分加以分离，即密码子无逗号 ;</a:t>
            </a:r>
            <a:endParaRPr lang="en-GB" altLang="zh-CN"/>
          </a:p>
          <a:p>
            <a:pPr lvl="0"/>
            <a:endParaRPr lang="en-GB" altLang="zh-CN"/>
          </a:p>
          <a:p>
            <a:pPr lvl="0"/>
            <a:r>
              <a:rPr lang="en-GB" altLang="zh-CN"/>
              <a:t>3) 密码子具有方向性，例如 AUC 是 Ile 的密码子， A 为 5' 端碱基， C 为 3' 端碱基。因此密码也具有方向性，即 mRNA 从 5' 端到 3' 端的核苷酸排列顺序就决定了多肽链中从 N 端到 C 端的氨基酸排列顺序 ;</a:t>
            </a:r>
            <a:endParaRPr lang="en-GB" altLang="zh-CN"/>
          </a:p>
          <a:p>
            <a:pPr lvl="0"/>
            <a:endParaRPr lang="en-GB" altLang="zh-CN"/>
          </a:p>
          <a:p>
            <a:pPr lvl="0"/>
            <a:r>
              <a:rPr lang="en-GB" altLang="zh-CN"/>
              <a:t>4) 密码子有简并性 (degeneracy) 一种氨基酸有几个密码子，或者几个密码子代表一种氨基酸的现象称为密码子的简并性。除了 Met 和 Trp 只有一个密码子外，其它氨基酸均有二个以上密码子，例如 Arg 有 6 个密码子。</a:t>
            </a:r>
            <a:endParaRPr lang="en-GB" altLang="zh-CN"/>
          </a:p>
          <a:p>
            <a:pPr lvl="0"/>
            <a:endParaRPr lang="en-GB" altLang="zh-CN"/>
          </a:p>
          <a:p>
            <a:pPr lvl="0"/>
            <a:r>
              <a:rPr lang="en-GB" altLang="zh-CN"/>
              <a:t>5) 共有 64 个密码子，其中 AUG 不仅是 Met 或者 fMet( 在原核细胞 ) 的密码子，也是肽链合成的起始信号，故称 AUG 为起始密码子。 UAA 、 UAG 和 UGA 为终止密码子，不代表任何氨基酸，也称为无意义密码子。</a:t>
            </a:r>
            <a:endParaRPr lang="en-GB" altLang="zh-CN"/>
          </a:p>
          <a:p>
            <a:pPr lvl="0"/>
            <a:endParaRPr lang="en-GB" altLang="zh-CN"/>
          </a:p>
          <a:p>
            <a:pPr lvl="0"/>
            <a:r>
              <a:rPr lang="en-GB" altLang="zh-CN"/>
              <a:t>6) 密码子有通用性，即不论是病毒、原核生物还是真核生物密码子的含义都是相同的。</a:t>
            </a:r>
            <a:endParaRPr lang="en-GB"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GB" altLang="zh-CN">
                <a:cs typeface="Arial" panose="020B0604020202020204" pitchFamily="34" charset="0"/>
                <a:sym typeface="+mn-ea"/>
              </a:rPr>
              <a:t>The genetic code is almost </a:t>
            </a:r>
            <a:r>
              <a:rPr lang="en-GB" altLang="zh-CN" b="1">
                <a:solidFill>
                  <a:srgbClr val="10BC45"/>
                </a:solidFill>
                <a:cs typeface="Arial" panose="020B0604020202020204" pitchFamily="34" charset="0"/>
                <a:sym typeface="+mn-ea"/>
              </a:rPr>
              <a:t>universal</a:t>
            </a:r>
            <a:r>
              <a:rPr lang="en-GB" altLang="zh-CN">
                <a:cs typeface="Arial" panose="020B0604020202020204" pitchFamily="34" charset="0"/>
                <a:sym typeface="+mn-ea"/>
              </a:rPr>
              <a:t> – the same sequence of bases codes for the same amino acids in all organisms.</a:t>
            </a:r>
            <a:endParaRPr lang="en-GB" altLang="zh-CN">
              <a:cs typeface="Arial" panose="020B0604020202020204" pitchFamily="34" charset="0"/>
              <a:sym typeface="+mn-ea"/>
            </a:endParaRPr>
          </a:p>
          <a:p>
            <a:endParaRPr lang="en-GB" altLang="zh-CN">
              <a:ea typeface="Arial" panose="020B0604020202020204" pitchFamily="34" charset="0"/>
              <a:cs typeface="Arial" panose="020B0604020202020204" pitchFamily="34" charset="0"/>
              <a:sym typeface="+mn-ea"/>
            </a:endParaRPr>
          </a:p>
          <a:p>
            <a:r>
              <a:rPr lang="en-GB" altLang="zh-CN">
                <a:ea typeface="Arial" panose="020B0604020202020204" pitchFamily="34" charset="0"/>
              </a:rPr>
              <a:t>密码子（codon）是指信使RNA分子中每相邻的三个核苷酸编成一组，在蛋白质合成时，代表某一种氨基酸的规律</a:t>
            </a:r>
            <a:endParaRPr lang="en-GB" altLang="zh-CN">
              <a:ea typeface="Arial" panose="020B0604020202020204" pitchFamily="34" charset="0"/>
            </a:endParaRPr>
          </a:p>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triplet code</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sym typeface="+mn-ea"/>
              </a:rPr>
              <a:t> /ˈtrɪplət/三联体密码子就是</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sym typeface="+mn-ea"/>
              </a:rPr>
              <a:t>codon</a:t>
            </a:r>
            <a:endParaRPr lang="zh-CN" altLang="en-US"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r>
              <a:rPr lang="zh-CN" altLang="en-US"/>
              <a:t>密码子（codon）是指信使RNA分子中每相邻的三个核苷酸编成一组，在蛋白质合成时，代表某一种氨基酸的规律</a:t>
            </a:r>
            <a:endParaRPr lang="zh-CN" altLang="en-US"/>
          </a:p>
          <a:p>
            <a:r>
              <a:rPr lang="zh-CN" altLang="en-US"/>
              <a:t>核酸是脱氧核糖核酸（DNA）和核糖核酸（RNA）的总称，是由许多核苷酸单体聚合成的生物大分子化合物</a:t>
            </a:r>
            <a:endParaRPr lang="zh-CN" altLang="en-US"/>
          </a:p>
          <a:p>
            <a:r>
              <a:rPr lang="zh-CN" altLang="en-US"/>
              <a:t>核酸由核苷酸组成，而核苷酸单体由五碳糖、磷酸基和含氮碱基组成</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阅读顺序也是</a:t>
            </a:r>
            <a:r>
              <a:rPr lang="en-US" altLang="zh-CN"/>
              <a:t>5——3</a:t>
            </a:r>
            <a:endParaRPr lang="en-US" altLang="zh-CN"/>
          </a:p>
          <a:p>
            <a:r>
              <a:rPr lang="zh-CN" altLang="en-US"/>
              <a:t>此表是</a:t>
            </a:r>
            <a:r>
              <a:rPr lang="en-US" altLang="zh-CN"/>
              <a:t>mrna</a:t>
            </a:r>
            <a:r>
              <a:rPr lang="zh-CN" altLang="en-US"/>
              <a:t>的</a:t>
            </a:r>
            <a:r>
              <a:rPr lang="zh-CN" altLang="en-US"/>
              <a:t>表</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85218" name="幻灯片图像占位符 2185217"/>
          <p:cNvSpPr>
            <a:spLocks noRot="1" noTextEdit="1"/>
          </p:cNvSpPr>
          <p:nvPr>
            <p:ph type="sldImg"/>
          </p:nvPr>
        </p:nvSpPr>
        <p:spPr/>
      </p:sp>
      <p:sp>
        <p:nvSpPr>
          <p:cNvPr id="2185219" name="文本占位符 2185218"/>
          <p:cNvSpPr>
            <a:spLocks noGrp="1"/>
          </p:cNvSpPr>
          <p:nvPr>
            <p:ph type="body" idx="1"/>
          </p:nvPr>
        </p:nvSpPr>
        <p:spPr/>
        <p:txBody>
          <a:bodyPr/>
          <a:p>
            <a:pPr lvl="0"/>
            <a:endParaRPr lang="en-GB" altLang="x-none"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综.上所还，在某一个时候，转</a:t>
            </a:r>
            <a:r>
              <a:rPr lang="zh-CN" altLang="en-US"/>
              <a:t>录只以某一-单链的</a:t>
            </a:r>
            <a:r>
              <a:rPr lang="zh-CN" altLang="en-US"/>
              <a:t>某一区段</a:t>
            </a:r>
            <a:endParaRPr lang="zh-CN" altLang="en-US"/>
          </a:p>
          <a:p>
            <a:r>
              <a:rPr lang="zh-CN" altLang="en-US"/>
              <a:t>进行，用来转录mRNA的DNA链称为反义链(antisense.</a:t>
            </a:r>
            <a:endParaRPr lang="zh-CN" altLang="en-US"/>
          </a:p>
          <a:p>
            <a:r>
              <a:rPr lang="zh-CN" altLang="en-US"/>
              <a:t>strand),不用于转录的那条链则称为有义链(sensestrand)。值</a:t>
            </a:r>
            <a:endParaRPr lang="zh-CN" altLang="en-US"/>
          </a:p>
          <a:p>
            <a:r>
              <a:rPr lang="zh-CN" altLang="en-US"/>
              <a:t>得一提的是,mRNA的转录并不总是以一条DNA链为模板</a:t>
            </a:r>
            <a:endParaRPr lang="zh-CN" altLang="en-US"/>
          </a:p>
          <a:p>
            <a:r>
              <a:rPr lang="zh-CN" altLang="en-US"/>
              <a:t>的。</a:t>
            </a:r>
            <a:r>
              <a:rPr lang="zh-CN" altLang="en-US">
                <a:highlight>
                  <a:srgbClr val="FFFF00"/>
                </a:highlight>
              </a:rPr>
              <a:t>某些基因以DNA双链中的一条为模板链，而另一些基因</a:t>
            </a:r>
            <a:endParaRPr lang="zh-CN" altLang="en-US">
              <a:highlight>
                <a:srgbClr val="FFFF00"/>
              </a:highlight>
            </a:endParaRPr>
          </a:p>
          <a:p>
            <a:r>
              <a:rPr lang="zh-CN" altLang="en-US">
                <a:highlight>
                  <a:srgbClr val="FFFF00"/>
                </a:highlight>
              </a:rPr>
              <a:t>则以双链中的另一条为模板链。</a:t>
            </a:r>
            <a:r>
              <a:rPr lang="zh-CN" altLang="en-US"/>
              <a:t>也就是说，没有绝对的模板</a:t>
            </a:r>
            <a:endParaRPr lang="zh-CN" altLang="en-US"/>
          </a:p>
          <a:p>
            <a:r>
              <a:rPr lang="zh-CN" altLang="en-US"/>
              <a:t>链,DNA双链都可以作为模板链。因此，我们可以说DNA双</a:t>
            </a:r>
            <a:endParaRPr lang="zh-CN" altLang="en-US"/>
          </a:p>
          <a:p>
            <a:r>
              <a:rPr lang="zh-CN" altLang="en-US"/>
              <a:t>链中任一条链的碱基序列都能反映DNA双链所包含的遗传</a:t>
            </a:r>
            <a:endParaRPr lang="zh-CN" altLang="en-US"/>
          </a:p>
          <a:p>
            <a:r>
              <a:rPr lang="zh-CN" altLang="en-US"/>
              <a:t>信息。</a:t>
            </a:r>
            <a:endParaRPr lang="zh-CN" altLang="en-US"/>
          </a:p>
          <a:p>
            <a:endParaRPr lang="zh-CN" altLang="en-US"/>
          </a:p>
          <a:p>
            <a:r>
              <a:rPr lang="zh-CN" altLang="en-US"/>
              <a:t>根据碱基互补配对原则</a:t>
            </a:r>
            <a:r>
              <a:rPr lang="zh-CN" altLang="en-US">
                <a:highlight>
                  <a:srgbClr val="FFFF00"/>
                </a:highlight>
              </a:rPr>
              <a:t>,转录出的mRNA链的碱基序列与非模板链的碱基序列一致</a:t>
            </a:r>
            <a:r>
              <a:rPr lang="zh-CN" altLang="en-US"/>
              <a:t>,惟一不同的是,非模板链中的T在mRNA链中全部置换成了U。正是由</a:t>
            </a:r>
            <a:r>
              <a:rPr lang="zh-CN" altLang="en-US">
                <a:highlight>
                  <a:srgbClr val="FFFF00"/>
                </a:highlight>
              </a:rPr>
              <a:t>于非模板链的碱基序列实际上代表了mRNA的碱基序列</a:t>
            </a:r>
            <a:r>
              <a:rPr lang="zh-CN" altLang="en-US"/>
              <a:t>,只不过在mRNA中将T换成了U,因此</a:t>
            </a:r>
            <a:r>
              <a:rPr lang="zh-CN" altLang="en-US">
                <a:highlight>
                  <a:srgbClr val="FFFF00"/>
                </a:highlight>
              </a:rPr>
              <a:t>,非模板链又被称为编码链(coding</a:t>
            </a:r>
            <a:r>
              <a:rPr lang="en-US" altLang="zh-CN">
                <a:highlight>
                  <a:srgbClr val="FFFF00"/>
                </a:highlight>
              </a:rPr>
              <a:t> </a:t>
            </a:r>
            <a:r>
              <a:rPr lang="zh-CN" altLang="en-US">
                <a:highlight>
                  <a:srgbClr val="FFFF00"/>
                </a:highlight>
              </a:rPr>
              <a:t>strand)和有义链(sense strand)</a:t>
            </a:r>
            <a:r>
              <a:rPr lang="zh-CN" altLang="en-US"/>
              <a:t>,而用来转录mRNA的DNA链被称为反义链(antisense strand)。 因此DNA双链中的有义链和反义链与转录的mRNA链的对应关系示意图如图1:</a:t>
            </a:r>
            <a:endParaRPr lang="zh-CN" altLang="en-US"/>
          </a:p>
          <a:p>
            <a:r>
              <a:rPr lang="zh-CN" altLang="en-US"/>
              <a:t>mRNA链:3'- -U ACCAUUUCCUC-- 5'</a:t>
            </a:r>
            <a:endParaRPr lang="zh-CN" altLang="en-US"/>
          </a:p>
          <a:p>
            <a:r>
              <a:rPr lang="zh-CN" altLang="en-US"/>
              <a:t>反义链:5'--ATGGTAAAGGAG--3'</a:t>
            </a:r>
            <a:endParaRPr lang="zh-CN" altLang="en-US"/>
          </a:p>
          <a:p>
            <a:r>
              <a:rPr lang="zh-CN" altLang="en-US"/>
              <a:t>有义链: 3'一 T ACC ATTTCCT C一5'</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86242" name="幻灯片图像占位符 2186241"/>
          <p:cNvSpPr>
            <a:spLocks noRot="1" noTextEdit="1"/>
          </p:cNvSpPr>
          <p:nvPr>
            <p:ph type="sldImg"/>
          </p:nvPr>
        </p:nvSpPr>
        <p:spPr/>
      </p:sp>
      <p:sp>
        <p:nvSpPr>
          <p:cNvPr id="2186243" name="文本占位符 2186242"/>
          <p:cNvSpPr>
            <a:spLocks noGrp="1"/>
          </p:cNvSpPr>
          <p:nvPr>
            <p:ph type="body" idx="1"/>
          </p:nvPr>
        </p:nvSpPr>
        <p:spPr/>
        <p:txBody>
          <a:bodyPr/>
          <a:p>
            <a:pPr lvl="0"/>
            <a:endParaRPr lang="en-GB" altLang="x-none"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88290" name="幻灯片图像占位符 2188289"/>
          <p:cNvSpPr>
            <a:spLocks noRot="1" noTextEdit="1"/>
          </p:cNvSpPr>
          <p:nvPr>
            <p:ph type="sldImg"/>
          </p:nvPr>
        </p:nvSpPr>
        <p:spPr/>
      </p:sp>
      <p:sp>
        <p:nvSpPr>
          <p:cNvPr id="2188291" name="文本占位符 2188290"/>
          <p:cNvSpPr>
            <a:spLocks noGrp="1"/>
          </p:cNvSpPr>
          <p:nvPr>
            <p:ph type="body" idx="1"/>
          </p:nvPr>
        </p:nvSpPr>
        <p:spPr/>
        <p:txBody>
          <a:bodyPr/>
          <a:p>
            <a:pPr lvl="0"/>
            <a:r>
              <a:rPr lang="en-US" altLang="en-GB" dirty="0"/>
              <a:t>anticodon</a:t>
            </a:r>
            <a:r>
              <a:rPr lang="zh-CN" altLang="en-US" dirty="0"/>
              <a:t>阅读方向：</a:t>
            </a:r>
            <a:r>
              <a:rPr lang="en-US" altLang="zh-CN" dirty="0"/>
              <a:t>5——3 </a:t>
            </a:r>
            <a:r>
              <a:rPr lang="zh-CN" altLang="en-US" dirty="0"/>
              <a:t>除非有特殊会标明</a:t>
            </a:r>
            <a:r>
              <a:rPr lang="zh-CN" altLang="en-US" dirty="0"/>
              <a:t>阅读方向</a:t>
            </a:r>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87266" name="幻灯片图像占位符 2187265"/>
          <p:cNvSpPr>
            <a:spLocks noRot="1" noTextEdit="1"/>
          </p:cNvSpPr>
          <p:nvPr>
            <p:ph type="sldImg"/>
          </p:nvPr>
        </p:nvSpPr>
        <p:spPr/>
      </p:sp>
      <p:sp>
        <p:nvSpPr>
          <p:cNvPr id="2187267" name="文本占位符 2187266"/>
          <p:cNvSpPr>
            <a:spLocks noGrp="1"/>
          </p:cNvSpPr>
          <p:nvPr>
            <p:ph type="body" idx="1"/>
          </p:nvPr>
        </p:nvSpPr>
        <p:spPr/>
        <p:txBody>
          <a:bodyPr/>
          <a:p>
            <a:pPr lvl="0"/>
            <a:r>
              <a:rPr lang="en-GB" altLang="zh-CN" b="1"/>
              <a:t>Teacher notes</a:t>
            </a:r>
            <a:endParaRPr lang="en-GB" altLang="zh-CN" b="1"/>
          </a:p>
          <a:p>
            <a:pPr lvl="0"/>
            <a:r>
              <a:rPr lang="en-GB" altLang="zh-CN"/>
              <a:t>Ribosomes are composed of about 65% ribosomal RNA (rRNA) and 35% ribosomal protein. They consist of a large and small sub-unit that only come together at the start of protein synthesis.</a:t>
            </a:r>
            <a:endParaRPr lang="en-GB" altLang="zh-CN"/>
          </a:p>
          <a:p>
            <a:pPr lvl="0"/>
            <a:r>
              <a:rPr lang="zh-CN" altLang="en-GB"/>
              <a:t>氨基酸是先合成好了之后再与</a:t>
            </a:r>
            <a:r>
              <a:rPr lang="en-US" altLang="zh-CN"/>
              <a:t>mrna</a:t>
            </a:r>
            <a:r>
              <a:rPr lang="zh-CN" altLang="en-US"/>
              <a:t>结合，所以需要</a:t>
            </a:r>
            <a:r>
              <a:rPr lang="en-US" altLang="zh-CN"/>
              <a:t>trna</a:t>
            </a:r>
            <a:r>
              <a:rPr lang="zh-CN" altLang="en-US"/>
              <a:t>运输</a:t>
            </a:r>
            <a:r>
              <a:rPr lang="zh-CN" altLang="en-US"/>
              <a:t>氨基酸</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聚合酶（polymerase）又称多聚酶。是专门生物催化合成脱氧核糖核酸(DNA)和核糖核酸(RNA)的一类酶的统称。1957年，美国科学家阿瑟·科恩伯格（Arthur Kornberg）发现。</a:t>
            </a:r>
            <a:endParaRPr lang="zh-CN" altLang="en-US"/>
          </a:p>
          <a:p>
            <a:r>
              <a:rPr lang="zh-CN" altLang="en-US"/>
              <a:t>(1)依赖DNA的DNA聚合酶；(2)依赖RNA的DNA聚合酶；(3)依赖DNA的RNA聚合酶；(4)依赖RNA的RNA聚合酶。前两者是DNA聚合酶，它使DNA复制链按模板顺序延长。(3)和(4)是催化RNA生物合成反应中最主要的RNA合成酶，它们以四种三磷酸核糖核苷(NTP)为底物，并需有DNA模板以及Mn2 及Mg2 的存在下，在前一个核苷酸3′-OH与下一个核苷酸的5′-P聚合形成3′，5′-磷酸二酯键，其新生链的方向也是5′→3′</a:t>
            </a:r>
            <a:endParaRPr lang="zh-CN" altLang="en-US"/>
          </a:p>
          <a:p>
            <a:endParaRPr lang="zh-CN" altLang="en-US"/>
          </a:p>
          <a:p>
            <a:r>
              <a:rPr lang="zh-CN" altLang="en-US"/>
              <a:t>RNA聚合酶催化RNA的合成，其与DNA聚合酶有许多相同的催化特点：</a:t>
            </a:r>
            <a:endParaRPr lang="zh-CN" altLang="en-US"/>
          </a:p>
          <a:p>
            <a:r>
              <a:rPr lang="zh-CN" altLang="en-US"/>
              <a:t>①以DNA为模板；</a:t>
            </a:r>
            <a:endParaRPr lang="zh-CN" altLang="en-US"/>
          </a:p>
          <a:p>
            <a:r>
              <a:rPr lang="zh-CN" altLang="en-US"/>
              <a:t>②催化核苷酸通过聚合反应合成核酸；</a:t>
            </a:r>
            <a:endParaRPr lang="zh-CN" altLang="en-US"/>
          </a:p>
          <a:p>
            <a:r>
              <a:rPr lang="zh-CN" altLang="en-US"/>
              <a:t>③聚合反应是核苷酸形成3’，5’一磷酸二酯键的反应；</a:t>
            </a:r>
            <a:endParaRPr lang="zh-CN" altLang="en-US"/>
          </a:p>
          <a:p>
            <a:r>
              <a:rPr lang="zh-CN" altLang="en-US"/>
              <a:t>④以3’→5’方向阅读模板，5’→3’方向合成核酸；</a:t>
            </a:r>
            <a:endParaRPr lang="zh-CN" altLang="en-US"/>
          </a:p>
          <a:p>
            <a:r>
              <a:rPr lang="zh-CN" altLang="en-US"/>
              <a:t>⑤按照碱基配对原则忠实转录模板序列</a:t>
            </a:r>
            <a:endParaRPr lang="zh-CN" altLang="en-US"/>
          </a:p>
          <a:p>
            <a:endParaRPr lang="zh-CN" altLang="en-US"/>
          </a:p>
          <a:p>
            <a:r>
              <a:rPr lang="zh-CN" altLang="en-US"/>
              <a:t>与DNA聚合酶不同，RNA聚合酶无须引物，它能直接在模板上合成RNA链；RNA聚合酶能够局部解开DNA的两条链，所以转录时无须将DNA双链完全解开，RNA聚合酶无校对功能</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5</a:t>
            </a:r>
            <a:r>
              <a:rPr lang="zh-CN" altLang="en-US">
                <a:ea typeface="宋体" panose="02010600030101010101" pitchFamily="2" charset="-122"/>
              </a:rPr>
              <a:t>）转录完成，</a:t>
            </a:r>
            <a:r>
              <a:rPr lang="zh-CN" altLang="en-US">
                <a:ea typeface="宋体" panose="02010600030101010101" pitchFamily="2" charset="-122"/>
              </a:rPr>
              <a:t>离开细胞核</a:t>
            </a:r>
            <a:endParaRPr lang="zh-CN" altLang="en-US">
              <a:ea typeface="宋体" panose="02010600030101010101" pitchFamily="2" charset="-122"/>
            </a:endParaRPr>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内含子（introns）在转录后的加工中， 从最初的转录产物除去的内部的核苷酸序列。术语内含子也指编码相应RNA内含子的DNA中的区域。</a:t>
            </a:r>
            <a:endParaRPr lang="zh-CN" altLang="en-US"/>
          </a:p>
          <a:p>
            <a:r>
              <a:rPr lang="zh-CN" altLang="en-US"/>
              <a:t>大多数真核结构基因中的间插序列（intervening sequence）或不编码序列。它们可以转录，但在基因转录后，由这些间插序列转录的部分（也可用内含子这个术语表示）经加工被从初级转录本中准确除去，才产生有功能的RNA。基因的编码部分称外显子。内含子常比外显子长，且占基因的更大比例。真核基因所含内含子的数目、位置和长度不尽相同，如鸡卵清蛋白基因的外显子被7个内含子隔开，鸡卵伴清蛋白基因有17个内含子，α-珠蛋白基因有2个内含子，卵粘蛋白基因有6个内含子等。内含子（Intervening region）是一个基因中非编码DNA片段，它分开相邻的外显子。更精确的定义是：内含子是阻断基因线性表达的序列。DNA上的内含子会被转录到前体RNA中，但RNA上的内含子会在RNA离开细胞核进行转译前被剪除。在成熟mRNA被保留下来的基因部分被称为外显子。真核生物的基因含有外显子和内含子，是前者区别原核生物的特征之一。</a:t>
            </a:r>
            <a:endParaRPr lang="zh-CN" altLang="en-US"/>
          </a:p>
          <a:p>
            <a:r>
              <a:rPr lang="zh-CN" altLang="en-US"/>
              <a:t>内含子转录的mRNA与其它的成分是一样的，均由4种核糖核苷酸组成，只不过被识别后剪切掉了。内含子也不是不变的，在合成某种蛋白质或多肽时为内含子，在控制合成另一种蛋白质或多肽时可能为外显子。内含子在选择性剪接扮演重要角色，一个基因可以因此而产生多种不同的蛋白质。归根到底，是在剪接过程中同一段DNA，有时被看作外显子，有时则是内含子。</a:t>
            </a:r>
            <a:endParaRPr lang="zh-CN" altLang="en-US"/>
          </a:p>
          <a:p>
            <a:r>
              <a:rPr lang="zh-CN" altLang="en-US"/>
              <a:t>有一种特殊的内含子，被称作自剪接内含子（核酶），它可以通过自身作用被切除，来离开mRNA。</a:t>
            </a:r>
            <a:endParaRPr lang="zh-CN" altLang="en-US"/>
          </a:p>
          <a:p>
            <a:endParaRPr lang="zh-CN" altLang="en-US"/>
          </a:p>
          <a:p>
            <a:r>
              <a:rPr lang="zh-CN" altLang="en-US"/>
              <a:t>断裂基因中的编码序列。外显子（expressed region）是真核生物基因的一部分。它在剪接（Splicing）后会被保存下来，并可在蛋白质生物合成过程中被表达为蛋白质。外显子是最后出现在成熟RNA中的基因序列，又称表达序列。</a:t>
            </a:r>
            <a:endParaRPr lang="zh-CN" altLang="en-US"/>
          </a:p>
          <a:p>
            <a:r>
              <a:rPr lang="zh-CN" altLang="en-US"/>
              <a:t>既存在于最初的转录产物中，也存在于成熟的RNA分子中的核苷酸序列。术语外显子也指编码相应RNA外显子的DNA中的区域。所有的外显子一同组成了遗传信息，该信息会体现在蛋白质上。外显子虽然仅占人类基因组的1%-2%，但是在外显子上却包含了85%的已知致病突变。 [3] </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89314" name="幻灯片图像占位符 2189313"/>
          <p:cNvSpPr>
            <a:spLocks noRot="1" noTextEdit="1"/>
          </p:cNvSpPr>
          <p:nvPr>
            <p:ph type="sldImg"/>
          </p:nvPr>
        </p:nvSpPr>
        <p:spPr/>
      </p:sp>
      <p:sp>
        <p:nvSpPr>
          <p:cNvPr id="2189315" name="文本占位符 2189314"/>
          <p:cNvSpPr>
            <a:spLocks noGrp="1"/>
          </p:cNvSpPr>
          <p:nvPr>
            <p:ph type="body" idx="1"/>
          </p:nvPr>
        </p:nvSpPr>
        <p:spPr/>
        <p:txBody>
          <a:bodyPr/>
          <a:p>
            <a:pPr lvl="0"/>
            <a:r>
              <a:rPr lang="en-GB" altLang="zh-CN" b="1"/>
              <a:t>Teacher notes</a:t>
            </a:r>
            <a:endParaRPr lang="en-GB" altLang="zh-CN" b="1"/>
          </a:p>
          <a:p>
            <a:pPr lvl="0"/>
            <a:r>
              <a:rPr lang="en-GB" altLang="zh-CN"/>
              <a:t>Ribosomes translate mRNA at a rate of 15 amino acids per second. This can be increased by the use of </a:t>
            </a:r>
            <a:r>
              <a:rPr lang="en-GB" altLang="zh-CN" b="1" dirty="0" err="1"/>
              <a:t>polysomes</a:t>
            </a:r>
            <a:r>
              <a:rPr lang="en-GB" altLang="zh-CN"/>
              <a:t> – multiple ribosomes each translating a different part of the same mRNA strand.</a:t>
            </a:r>
            <a:endParaRPr lang="en-GB"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1969154" name="幻灯片图像占位符 1969153"/>
          <p:cNvSpPr>
            <a:spLocks noRot="1" noTextEdit="1"/>
          </p:cNvSpPr>
          <p:nvPr>
            <p:ph type="sldImg"/>
          </p:nvPr>
        </p:nvSpPr>
        <p:spPr/>
      </p:sp>
      <p:sp>
        <p:nvSpPr>
          <p:cNvPr id="1969155" name="文本占位符 1969154"/>
          <p:cNvSpPr>
            <a:spLocks noGrp="1"/>
          </p:cNvSpPr>
          <p:nvPr>
            <p:ph type="body" idx="1"/>
          </p:nvPr>
        </p:nvSpPr>
        <p:spPr/>
        <p:txBody>
          <a:bodyPr/>
          <a:p>
            <a:pPr lvl="0"/>
            <a:r>
              <a:rPr lang="en-GB" altLang="zh-CN" b="1"/>
              <a:t>Teacher notes</a:t>
            </a:r>
            <a:endParaRPr lang="en-GB" altLang="zh-CN" b="1"/>
          </a:p>
          <a:p>
            <a:pPr lvl="0"/>
            <a:r>
              <a:rPr lang="en-GB" altLang="zh-CN"/>
              <a:t>In ‘Slide Show’ mode, click the name of a section to jump straight to that slide.</a:t>
            </a:r>
            <a:endParaRPr lang="en-GB"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A2 Biology </a:t>
            </a:r>
            <a:endParaRPr lang="en-GB" altLang="zh-CN" sz="1200" b="1"/>
          </a:p>
          <a:p>
            <a:pPr lvl="0" algn="ctr" eaLnBrk="0" hangingPunct="0"/>
            <a:r>
              <a:rPr lang="en-GB" altLang="zh-CN" sz="1200" b="1"/>
              <a:t>Gene Expression and Protein Synthesis</a:t>
            </a:r>
            <a:endParaRPr lang="en-GB" altLang="zh-CN" sz="1200" b="1"/>
          </a:p>
        </p:txBody>
      </p:sp>
      <p:sp>
        <p:nvSpPr>
          <p:cNvPr id="1022978" name="幻灯片图像占位符 1022977"/>
          <p:cNvSpPr>
            <a:spLocks noRot="1" noTextEdit="1"/>
          </p:cNvSpPr>
          <p:nvPr>
            <p:ph type="sldImg"/>
          </p:nvPr>
        </p:nvSpPr>
        <p:spPr/>
      </p:sp>
      <p:sp>
        <p:nvSpPr>
          <p:cNvPr id="1022979" name="文本占位符 1022978"/>
          <p:cNvSpPr>
            <a:spLocks noGrp="1"/>
          </p:cNvSpPr>
          <p:nvPr>
            <p:ph type="body" idx="1"/>
          </p:nvPr>
        </p:nvSpPr>
        <p:spPr/>
        <p:txBody>
          <a:bodyPr/>
          <a:p>
            <a:pPr lvl="0"/>
            <a:r>
              <a:rPr lang="en-GB" altLang="zh-CN" b="1"/>
              <a:t>Teacher notes </a:t>
            </a:r>
            <a:endParaRPr lang="en-GB" altLang="zh-CN" b="1"/>
          </a:p>
          <a:p>
            <a:pPr lvl="0"/>
            <a:r>
              <a:rPr lang="en-GB" altLang="zh-CN"/>
              <a:t>Several </a:t>
            </a:r>
            <a:r>
              <a:rPr lang="en-GB" altLang="zh-CN" dirty="0" err="1"/>
              <a:t>ribosomes</a:t>
            </a:r>
            <a:r>
              <a:rPr lang="en-GB" altLang="zh-CN"/>
              <a:t> can translate the polypeptide at the same time, producing many copies of a polypeptide simultaneously. Once a ribosome moves past the start </a:t>
            </a:r>
            <a:r>
              <a:rPr lang="en-GB" altLang="zh-CN" dirty="0" err="1"/>
              <a:t>codon</a:t>
            </a:r>
            <a:r>
              <a:rPr lang="en-GB" altLang="zh-CN"/>
              <a:t>, another ribosome can attach to the mRNA. Strings of </a:t>
            </a:r>
            <a:r>
              <a:rPr lang="en-GB" altLang="zh-CN" dirty="0" err="1"/>
              <a:t>ribosomes</a:t>
            </a:r>
            <a:r>
              <a:rPr lang="en-GB" altLang="zh-CN"/>
              <a:t> are called </a:t>
            </a:r>
            <a:r>
              <a:rPr lang="en-GB" altLang="zh-CN" dirty="0" err="1"/>
              <a:t>polyribosomes</a:t>
            </a:r>
            <a:r>
              <a:rPr lang="en-GB" altLang="zh-CN"/>
              <a:t>. In eukaryotes </a:t>
            </a:r>
            <a:r>
              <a:rPr lang="en-GB" altLang="zh-CN" dirty="0" err="1"/>
              <a:t>ribosomes</a:t>
            </a:r>
            <a:r>
              <a:rPr lang="en-GB" altLang="zh-CN"/>
              <a:t> are found on the rough endoplasmic reticulum.</a:t>
            </a:r>
            <a:endParaRPr lang="en-GB" altLang="zh-CN"/>
          </a:p>
          <a:p>
            <a:pPr lvl="0"/>
            <a:endParaRPr lang="en-GB" altLang="zh-CN"/>
          </a:p>
          <a:p>
            <a:pPr lvl="0"/>
            <a:r>
              <a:rPr lang="en-GB" altLang="zh-CN"/>
              <a:t>The first </a:t>
            </a:r>
            <a:r>
              <a:rPr lang="en-GB" altLang="zh-CN" dirty="0" err="1"/>
              <a:t>codon</a:t>
            </a:r>
            <a:r>
              <a:rPr lang="en-GB" altLang="zh-CN"/>
              <a:t> in a gene codes for the amino acid </a:t>
            </a:r>
            <a:r>
              <a:rPr lang="en-GB" altLang="zh-CN" dirty="0" err="1"/>
              <a:t>methionine</a:t>
            </a:r>
            <a:r>
              <a:rPr lang="en-GB" altLang="zh-CN"/>
              <a:t>.</a:t>
            </a:r>
            <a:endParaRPr lang="en-GB" altLang="zh-CN"/>
          </a:p>
          <a:p>
            <a:pPr lvl="0"/>
            <a:endParaRPr lang="en-GB" altLang="zh-CN"/>
          </a:p>
          <a:p>
            <a:pPr lvl="0"/>
            <a:r>
              <a:rPr lang="en-GB" altLang="zh-CN"/>
              <a:t>See the </a:t>
            </a:r>
            <a:r>
              <a:rPr lang="en-GB" altLang="zh-CN" b="1"/>
              <a:t>Boardworks AS Biology ‘Nucleic Acids and the Genetic Code’</a:t>
            </a:r>
            <a:r>
              <a:rPr lang="en-GB" altLang="zh-CN"/>
              <a:t> presentation for more information about the genetic code</a:t>
            </a:r>
            <a:endParaRPr lang="en-GB" altLang="zh-CN"/>
          </a:p>
          <a:p>
            <a:pPr lvl="0"/>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核糖体沿mRNA移位”</a:t>
            </a:r>
            <a:endParaRPr lang="zh-CN" altLang="en-US"/>
          </a:p>
          <a:p>
            <a:r>
              <a:rPr lang="zh-CN" altLang="en-US"/>
              <a:t>小亚基与mRNA结合，大亚基有两个tRNA结合位，给位（donor site）或称为肽位（peptidyl site，P位）和受位（acceptor site，A位）或称为氨基酰位（aminoacyl site），P位点供肽酰-tRNA结合，A位点供氨基酰-tRNA结合</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trna</a:t>
            </a:r>
            <a:r>
              <a:rPr lang="zh-CN" altLang="en-US"/>
              <a:t>已经携带了氨基酸在一旁等候，再与</a:t>
            </a:r>
            <a:r>
              <a:rPr lang="en-US" altLang="zh-CN"/>
              <a:t>mrna</a:t>
            </a:r>
            <a:r>
              <a:rPr lang="zh-CN" altLang="en-US"/>
              <a:t>在核糖体中结合，</a:t>
            </a:r>
            <a:r>
              <a:rPr lang="zh-CN" altLang="en-US"/>
              <a:t>翻译具有方向性：方向：核糖体沿着</a:t>
            </a:r>
            <a:r>
              <a:rPr lang="en-US" altLang="zh-CN"/>
              <a:t>mrna</a:t>
            </a:r>
            <a:r>
              <a:rPr lang="zh-CN" altLang="en-US"/>
              <a:t>移动，方向：</a:t>
            </a:r>
            <a:r>
              <a:rPr lang="en-US" altLang="zh-CN"/>
              <a:t>5——3</a:t>
            </a:r>
            <a:endParaRPr lang="en-US" altLang="zh-CN"/>
          </a:p>
          <a:p>
            <a:r>
              <a:rPr lang="zh-CN" altLang="en-US"/>
              <a:t>这个图上没有画出</a:t>
            </a:r>
            <a:r>
              <a:rPr lang="zh-CN" altLang="en-US"/>
              <a:t>起始密码子、</a:t>
            </a:r>
            <a:endParaRPr lang="zh-CN" altLang="en-US"/>
          </a:p>
          <a:p>
            <a:r>
              <a:rPr lang="zh-CN" altLang="en-US"/>
              <a:t>核糖体含有三个RNA结合位点：即A、P和E位点。A位点结合氨酰基-tRNA或终止释放因子 [9]  ；P-位点结合肽基-tRNA（与tRNA结合的tRNA）多肽链；E位点（出口）结合游离tRNA</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040834" name="幻灯片图像占位符 2040833"/>
          <p:cNvSpPr>
            <a:spLocks noRot="1" noTextEdit="1"/>
          </p:cNvSpPr>
          <p:nvPr>
            <p:ph type="sldImg"/>
          </p:nvPr>
        </p:nvSpPr>
        <p:spPr/>
      </p:sp>
      <p:sp>
        <p:nvSpPr>
          <p:cNvPr id="2040864" name="文本占位符 2040863"/>
          <p:cNvSpPr>
            <a:spLocks noGrp="1"/>
          </p:cNvSpPr>
          <p:nvPr>
            <p:ph type="body" idx="1"/>
          </p:nvPr>
        </p:nvSpPr>
        <p:spPr/>
        <p:txBody>
          <a:bodyPr/>
          <a:p>
            <a:pPr lvl="0"/>
            <a:endParaRPr lang="en-GB" altLang="x-none"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93410" name="幻灯片图像占位符 2193409"/>
          <p:cNvSpPr>
            <a:spLocks noRot="1" noTextEdit="1"/>
          </p:cNvSpPr>
          <p:nvPr>
            <p:ph type="sldImg"/>
          </p:nvPr>
        </p:nvSpPr>
        <p:spPr/>
      </p:sp>
      <p:sp>
        <p:nvSpPr>
          <p:cNvPr id="2193411" name="文本占位符 2193410"/>
          <p:cNvSpPr>
            <a:spLocks noGrp="1"/>
          </p:cNvSpPr>
          <p:nvPr>
            <p:ph type="body" idx="1"/>
          </p:nvPr>
        </p:nvSpPr>
        <p:spPr/>
        <p:txBody>
          <a:bodyPr/>
          <a:p>
            <a:pPr lvl="0"/>
            <a:r>
              <a:rPr lang="en-GB" altLang="zh-CN" b="1"/>
              <a:t>Teacher notes</a:t>
            </a:r>
            <a:endParaRPr lang="en-GB" altLang="zh-CN" b="1"/>
          </a:p>
          <a:p>
            <a:pPr lvl="0"/>
            <a:r>
              <a:rPr lang="en-GB" altLang="zh-CN"/>
              <a:t>The students should be reminded that, when identifying the amino acids, </a:t>
            </a:r>
            <a:r>
              <a:rPr lang="en-GB" altLang="zh-CN">
                <a:highlight>
                  <a:srgbClr val="FFFF00"/>
                </a:highlight>
              </a:rPr>
              <a:t>it is the bases in mRNA codons – and not the tRNA </a:t>
            </a:r>
            <a:r>
              <a:rPr lang="en-GB" altLang="zh-CN" dirty="0" err="1">
                <a:highlight>
                  <a:srgbClr val="FFFF00"/>
                </a:highlight>
              </a:rPr>
              <a:t>anticodons</a:t>
            </a:r>
            <a:r>
              <a:rPr lang="en-GB" altLang="zh-CN">
                <a:highlight>
                  <a:srgbClr val="FFFF00"/>
                </a:highlight>
              </a:rPr>
              <a:t> – that should be used.</a:t>
            </a:r>
            <a:endParaRPr lang="en-GB" altLang="zh-CN">
              <a:highlight>
                <a:srgbClr val="FFFF00"/>
              </a:highlight>
            </a:endParaRPr>
          </a:p>
          <a:p>
            <a:pPr lvl="0"/>
            <a:endParaRPr lang="en-GB" altLang="zh-CN">
              <a:highlight>
                <a:srgbClr val="FFFF00"/>
              </a:highlight>
            </a:endParaRPr>
          </a:p>
          <a:p>
            <a:pPr lvl="0"/>
            <a:r>
              <a:rPr lang="en-GB" altLang="zh-CN"/>
              <a:t>密码子指的是mRNA分子上决定蛋白质氨基酸顺序的核苷酸序列，是由三个碱基组合在一起的编码方式。 所以生物密码子表对应的是mRNA，tRNA上的三个核苷酸顺序被称为反密码子。 如下图所示，左边mRNA上的核苷酸顺序是AGU，对应的反密码子是UCA，根据密码子AGU在密码子表中找到的对应氨基酸为Ser。</a:t>
            </a:r>
            <a:endParaRPr lang="en-GB"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A2 Biology </a:t>
            </a:r>
            <a:endParaRPr lang="en-GB" altLang="zh-CN" sz="1200" b="1"/>
          </a:p>
          <a:p>
            <a:pPr lvl="0" algn="ctr" eaLnBrk="0" hangingPunct="0"/>
            <a:r>
              <a:rPr lang="en-GB" altLang="zh-CN" sz="1200" b="1"/>
              <a:t>Gene Expression and Protein Synthesis</a:t>
            </a:r>
            <a:endParaRPr lang="en-GB" altLang="zh-CN" sz="1200" b="1"/>
          </a:p>
        </p:txBody>
      </p:sp>
      <p:sp>
        <p:nvSpPr>
          <p:cNvPr id="963586" name="幻灯片图像占位符 963585"/>
          <p:cNvSpPr>
            <a:spLocks noRot="1" noTextEdit="1"/>
          </p:cNvSpPr>
          <p:nvPr>
            <p:ph type="sldImg"/>
          </p:nvPr>
        </p:nvSpPr>
        <p:spPr/>
      </p:sp>
      <p:sp>
        <p:nvSpPr>
          <p:cNvPr id="963587" name="文本占位符 963586"/>
          <p:cNvSpPr>
            <a:spLocks noGrp="1"/>
          </p:cNvSpPr>
          <p:nvPr>
            <p:ph type="body" idx="1"/>
          </p:nvPr>
        </p:nvSpPr>
        <p:spPr>
          <a:xfrm>
            <a:off x="889000" y="4714875"/>
            <a:ext cx="4891088" cy="4467225"/>
          </a:xfrm>
        </p:spPr>
        <p:txBody>
          <a:bodyPr/>
          <a:p>
            <a:pPr lvl="0"/>
            <a:endParaRPr lang="en-GB" altLang="x-none"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97506" name="幻灯片图像占位符 2197505"/>
          <p:cNvSpPr>
            <a:spLocks noRot="1" noTextEdit="1"/>
          </p:cNvSpPr>
          <p:nvPr>
            <p:ph type="sldImg"/>
          </p:nvPr>
        </p:nvSpPr>
        <p:spPr/>
      </p:sp>
      <p:sp>
        <p:nvSpPr>
          <p:cNvPr id="2197507" name="文本占位符 2197506"/>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a:t>A </a:t>
            </a:r>
            <a:r>
              <a:rPr lang="en-GB" altLang="zh-CN" b="1" i="1"/>
              <a:t>transition</a:t>
            </a:r>
            <a:r>
              <a:rPr lang="en-GB" altLang="zh-CN"/>
              <a:t> is a type of substitution mutation where one pyrimidine is swapped for a different pyrimidine (e.g. T substituted by C), or one purine is swapped for a different purine (e.g. G substituted by A). This type of mutation is far more common than </a:t>
            </a:r>
            <a:r>
              <a:rPr lang="en-GB" altLang="zh-CN" b="1" i="1" dirty="0" err="1"/>
              <a:t>transversion</a:t>
            </a:r>
            <a:r>
              <a:rPr lang="en-GB" altLang="zh-CN"/>
              <a:t>, where a pyrimidine is swapped by a purine, or vice versa.</a:t>
            </a:r>
            <a:endParaRPr lang="en-GB" altLang="zh-CN"/>
          </a:p>
          <a:p>
            <a:pPr lvl="0"/>
            <a:endParaRPr lang="en-GB" altLang="zh-CN"/>
          </a:p>
          <a:p>
            <a:pPr lvl="0"/>
            <a:r>
              <a:rPr lang="en-GB" altLang="zh-CN"/>
              <a:t>If a substitution occurs in a region of the gene that is involved in coding (certain part of a gene are non-coding regions), it may be further classified as one of three mutations:</a:t>
            </a:r>
            <a:endParaRPr lang="en-GB" altLang="zh-CN"/>
          </a:p>
          <a:p>
            <a:pPr lvl="0">
              <a:buChar char="•"/>
            </a:pPr>
            <a:r>
              <a:rPr lang="en-GB" altLang="zh-CN"/>
              <a:t>silent mutation – the triplet codes for the same amino acid</a:t>
            </a:r>
            <a:endParaRPr lang="en-GB" altLang="zh-CN"/>
          </a:p>
          <a:p>
            <a:pPr lvl="0">
              <a:buChar char="•"/>
            </a:pPr>
            <a:r>
              <a:rPr lang="en-GB" altLang="zh-CN" dirty="0" err="1"/>
              <a:t>missense</a:t>
            </a:r>
            <a:r>
              <a:rPr lang="en-GB" altLang="zh-CN"/>
              <a:t> mutation – the triplet codes for a different amino acid (if this is chemically similar it may have no noticeable effect, so is a ‘neutral mutation’)</a:t>
            </a:r>
            <a:endParaRPr lang="en-GB" altLang="zh-CN"/>
          </a:p>
          <a:p>
            <a:pPr lvl="0">
              <a:buChar char="•"/>
            </a:pPr>
            <a:r>
              <a:rPr lang="en-GB" altLang="zh-CN"/>
              <a:t>nonsense mutation – the triple codes for a stop codon</a:t>
            </a:r>
            <a:endParaRPr lang="en-GB" altLang="zh-CN"/>
          </a:p>
          <a:p>
            <a:pPr lvl="0"/>
            <a:endParaRPr lang="en-GB" altLang="zh-CN"/>
          </a:p>
          <a:p>
            <a:pPr lvl="0"/>
            <a:r>
              <a:rPr lang="en-GB" altLang="zh-CN"/>
              <a:t>Insertion and deletion mutations are examples of </a:t>
            </a:r>
            <a:r>
              <a:rPr lang="en-GB" altLang="zh-CN" b="1" i="1" dirty="0" err="1"/>
              <a:t>frameshift</a:t>
            </a:r>
            <a:r>
              <a:rPr lang="en-GB" altLang="zh-CN"/>
              <a:t> mutations – they alter the ‘reading frame’ of the gene downstream of the mutation, which will affect the structure of the protein. The closer to the beginning of the gene the mutation occurred, the more altered the protein will be.</a:t>
            </a:r>
            <a:endParaRPr lang="en-GB" altLang="zh-CN"/>
          </a:p>
          <a:p>
            <a:pPr lvl="0"/>
            <a:endParaRPr lang="en-GB" altLang="zh-CN"/>
          </a:p>
          <a:p>
            <a:pPr lvl="0"/>
            <a:r>
              <a:rPr lang="en-GB" altLang="zh-CN"/>
              <a:t>See the ‘</a:t>
            </a:r>
            <a:r>
              <a:rPr lang="en-GB" altLang="zh-CN" b="1"/>
              <a:t>Cell Division</a:t>
            </a:r>
            <a:r>
              <a:rPr lang="en-GB" altLang="zh-CN"/>
              <a:t>’ presentation for more information about chromosome </a:t>
            </a:r>
            <a:r>
              <a:rPr lang="en-GB" altLang="zh-CN" dirty="0"/>
              <a:t>mutations.</a:t>
            </a:r>
            <a:endParaRPr lang="en-GB" altLang="zh-CN" dirty="0"/>
          </a:p>
          <a:p>
            <a:pPr lvl="0"/>
            <a:endParaRPr lang="en-GB" altLang="zh-CN"/>
          </a:p>
          <a:p>
            <a:pPr lvl="0"/>
            <a:r>
              <a:rPr lang="en-GB" altLang="zh-CN"/>
              <a:t>Gene mutation – a change in the sequence of</a:t>
            </a:r>
            <a:endParaRPr lang="en-GB" altLang="zh-CN"/>
          </a:p>
          <a:p>
            <a:pPr lvl="0"/>
            <a:r>
              <a:rPr lang="en-GB" altLang="zh-CN"/>
              <a:t>nucleotides that may result in an altered polypeptide</a:t>
            </a:r>
            <a:endParaRPr lang="en-GB" altLang="zh-CN"/>
          </a:p>
          <a:p>
            <a:pPr lvl="0"/>
            <a:r>
              <a:rPr lang="en-GB" altLang="zh-CN"/>
              <a:t>- types of gene mutations: substitution, deletion</a:t>
            </a:r>
            <a:r>
              <a:rPr lang="zh-CN" altLang="en-GB"/>
              <a:t>删除</a:t>
            </a:r>
            <a:r>
              <a:rPr lang="en-GB" altLang="zh-CN"/>
              <a:t>,</a:t>
            </a:r>
            <a:endParaRPr lang="en-GB" altLang="zh-CN"/>
          </a:p>
          <a:p>
            <a:pPr lvl="0"/>
            <a:r>
              <a:rPr lang="en-GB" altLang="zh-CN"/>
              <a:t>insertion</a:t>
            </a:r>
            <a:r>
              <a:rPr lang="zh-CN" altLang="en-GB"/>
              <a:t>插入</a:t>
            </a:r>
            <a:r>
              <a:rPr lang="en-GB" altLang="zh-CN"/>
              <a:t>, inversion, frameshift</a:t>
            </a:r>
            <a:r>
              <a:rPr lang="zh-CN" altLang="en-GB"/>
              <a:t>移码</a:t>
            </a:r>
            <a:endParaRPr lang="zh-CN" alt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Cell Division</a:t>
            </a:r>
            <a:endParaRPr lang="en-GB" altLang="zh-CN" sz="1200" b="1"/>
          </a:p>
        </p:txBody>
      </p:sp>
      <p:sp>
        <p:nvSpPr>
          <p:cNvPr id="2168834" name="Rectangle 7"/>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ea typeface="MS PGothic" panose="020B0600070205080204" pitchFamily="-111" charset="-128"/>
              </a:rPr>
            </a:fld>
            <a:endParaRPr lang="en-GB" altLang="zh-CN" sz="1200" b="1" dirty="0">
              <a:ea typeface="MS PGothic" panose="020B0600070205080204" pitchFamily="-111" charset="-128"/>
            </a:endParaRPr>
          </a:p>
        </p:txBody>
      </p:sp>
      <p:sp>
        <p:nvSpPr>
          <p:cNvPr id="2168835" name="Rectangle 10"/>
          <p:cNvSpPr txBox="1">
            <a:spLocks noGrp="1"/>
          </p:cNvSpPr>
          <p:nvPr/>
        </p:nvSpPr>
        <p:spPr>
          <a:xfrm>
            <a:off x="1574800" y="88900"/>
            <a:ext cx="3835400" cy="457200"/>
          </a:xfrm>
          <a:prstGeom prst="rect">
            <a:avLst/>
          </a:prstGeom>
          <a:noFill/>
          <a:ln w="9525">
            <a:noFill/>
          </a:ln>
        </p:spPr>
        <p:txBody>
          <a:bodyPr/>
          <a:p>
            <a:pPr lvl="0" algn="ctr" eaLnBrk="0" hangingPunct="0"/>
            <a:r>
              <a:rPr lang="en-GB" altLang="zh-CN" sz="1200" b="1">
                <a:ea typeface="MS PGothic" panose="020B0600070205080204" pitchFamily="-111" charset="-128"/>
              </a:rPr>
              <a:t>Boardworks AS Biology </a:t>
            </a:r>
            <a:endParaRPr lang="en-GB" altLang="zh-CN" sz="1200" b="1">
              <a:ea typeface="MS PGothic" panose="020B0600070205080204" pitchFamily="-111" charset="-128"/>
            </a:endParaRPr>
          </a:p>
          <a:p>
            <a:pPr lvl="0" algn="ctr" eaLnBrk="0" hangingPunct="0"/>
            <a:r>
              <a:rPr lang="en-GB" altLang="zh-CN" sz="1200" b="1">
                <a:ea typeface="MS PGothic" panose="020B0600070205080204" pitchFamily="-111" charset="-128"/>
              </a:rPr>
              <a:t>Title of presentation</a:t>
            </a:r>
            <a:endParaRPr lang="en-GB" altLang="zh-CN" sz="1200" b="1">
              <a:ea typeface="MS PGothic" panose="020B0600070205080204" pitchFamily="-111" charset="-128"/>
            </a:endParaRPr>
          </a:p>
        </p:txBody>
      </p:sp>
      <p:sp>
        <p:nvSpPr>
          <p:cNvPr id="2168836" name="Rectangle 2"/>
          <p:cNvSpPr>
            <a:spLocks noGrp="1" noRot="1" noChangeAspect="1" noTextEdit="1"/>
          </p:cNvSpPr>
          <p:nvPr>
            <p:ph type="sldImg"/>
          </p:nvPr>
        </p:nvSpPr>
        <p:spPr/>
      </p:sp>
      <p:sp>
        <p:nvSpPr>
          <p:cNvPr id="2168837" name="Rectangle 3"/>
          <p:cNvSpPr>
            <a:spLocks noGrp="1"/>
          </p:cNvSpPr>
          <p:nvPr>
            <p:ph type="body" idx="1"/>
          </p:nvPr>
        </p:nvSpPr>
        <p:spPr>
          <a:xfrm>
            <a:off x="914400" y="4343400"/>
            <a:ext cx="5029200" cy="4114800"/>
          </a:xfrm>
        </p:spPr>
        <p:txBody>
          <a:bodyPr vert="horz" wrap="square" lIns="91440" tIns="45720" rIns="91440" bIns="45720" anchor="t" anchorCtr="0"/>
          <a:p>
            <a:pPr lvl="0"/>
            <a:r>
              <a:rPr lang="en-GB" altLang="zh-CN" b="1"/>
              <a:t>Teacher notes</a:t>
            </a:r>
            <a:endParaRPr lang="en-GB" altLang="zh-CN" b="1"/>
          </a:p>
          <a:p>
            <a:pPr lvl="0"/>
            <a:r>
              <a:rPr lang="en-GB" altLang="zh-CN"/>
              <a:t>See the ‘</a:t>
            </a:r>
            <a:r>
              <a:rPr lang="en-GB" altLang="zh-CN" b="1"/>
              <a:t>Nucleic Acids and the Genetic Code</a:t>
            </a:r>
            <a:r>
              <a:rPr lang="en-GB" altLang="zh-CN"/>
              <a:t>’ presentation for more information about DNA replication.</a:t>
            </a:r>
            <a:endParaRPr lang="en-GB"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A2 Biology </a:t>
            </a:r>
            <a:endParaRPr lang="en-GB" altLang="zh-CN" sz="1200" b="1"/>
          </a:p>
          <a:p>
            <a:pPr lvl="0" algn="ctr" eaLnBrk="0" hangingPunct="0"/>
            <a:r>
              <a:rPr lang="en-GB" altLang="zh-CN" sz="1200" b="1"/>
              <a:t>Gene Expression and Protein Synthesis</a:t>
            </a:r>
            <a:endParaRPr lang="en-GB" altLang="zh-CN" sz="1200" b="1"/>
          </a:p>
        </p:txBody>
      </p:sp>
      <p:sp>
        <p:nvSpPr>
          <p:cNvPr id="1051650" name="幻灯片图像占位符 1051649"/>
          <p:cNvSpPr>
            <a:spLocks noRot="1" noTextEdit="1"/>
          </p:cNvSpPr>
          <p:nvPr>
            <p:ph type="sldImg"/>
          </p:nvPr>
        </p:nvSpPr>
        <p:spPr/>
      </p:sp>
      <p:sp>
        <p:nvSpPr>
          <p:cNvPr id="1051651" name="文本占位符 1051650"/>
          <p:cNvSpPr>
            <a:spLocks noGrp="1"/>
          </p:cNvSpPr>
          <p:nvPr>
            <p:ph type="body" idx="1"/>
          </p:nvPr>
        </p:nvSpPr>
        <p:spPr/>
        <p:txBody>
          <a:bodyPr/>
          <a:p>
            <a:pPr lvl="0"/>
            <a:r>
              <a:rPr lang="en-US" altLang="zh-CN" b="1"/>
              <a:t>Photo credit</a:t>
            </a:r>
            <a:r>
              <a:rPr lang="en-US" altLang="zh-CN"/>
              <a:t>: </a:t>
            </a:r>
            <a:r>
              <a:rPr lang="en-GB" altLang="zh-CN" sz="1400"/>
              <a:t>© </a:t>
            </a:r>
            <a:r>
              <a:rPr lang="en-GB" altLang="zh-CN" sz="1400" dirty="0" err="1"/>
              <a:t>Shutterstock</a:t>
            </a:r>
            <a:r>
              <a:rPr lang="en-GB" altLang="zh-CN" sz="1400"/>
              <a:t> 2009, </a:t>
            </a:r>
            <a:r>
              <a:rPr lang="en-US" altLang="zh-CN" dirty="0" err="1"/>
              <a:t>DrHitch</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17634" name="幻灯片图像占位符 2117633"/>
          <p:cNvSpPr>
            <a:spLocks noRot="1" noTextEdit="1"/>
          </p:cNvSpPr>
          <p:nvPr>
            <p:ph type="sldImg"/>
          </p:nvPr>
        </p:nvSpPr>
        <p:spPr/>
      </p:sp>
      <p:sp>
        <p:nvSpPr>
          <p:cNvPr id="2117635" name="文本占位符 2117634"/>
          <p:cNvSpPr>
            <a:spLocks noGrp="1"/>
          </p:cNvSpPr>
          <p:nvPr>
            <p:ph type="body" idx="1"/>
          </p:nvPr>
        </p:nvSpPr>
        <p:spPr/>
        <p:txBody>
          <a:bodyPr/>
          <a:p>
            <a:pPr lvl="0"/>
            <a:r>
              <a:rPr lang="en-GB" altLang="zh-CN" b="1"/>
              <a:t>Teacher notes</a:t>
            </a:r>
            <a:endParaRPr lang="en-GB" altLang="zh-CN" b="1"/>
          </a:p>
          <a:p>
            <a:pPr lvl="0"/>
            <a:r>
              <a:rPr lang="en-GB" altLang="zh-CN"/>
              <a:t>Some nucleotides, such as ATP, contain more than one phosphate group.</a:t>
            </a:r>
            <a:endParaRPr lang="en-GB" altLang="zh-CN"/>
          </a:p>
          <a:p>
            <a:pPr lvl="0"/>
            <a:endParaRPr lang="en-GB" altLang="zh-CN"/>
          </a:p>
          <a:p>
            <a:pPr lvl="0"/>
            <a:r>
              <a:rPr lang="en-GB" altLang="zh-CN"/>
              <a:t>A purine base is shown in the diagram – students should not confuse this with the pentose sugar.</a:t>
            </a:r>
            <a:endParaRPr lang="en-GB"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A2 Biology </a:t>
            </a:r>
            <a:endParaRPr lang="en-GB" altLang="zh-CN" sz="1200" b="1"/>
          </a:p>
          <a:p>
            <a:pPr lvl="0" algn="ctr" eaLnBrk="0" hangingPunct="0"/>
            <a:r>
              <a:rPr lang="en-GB" altLang="zh-CN" sz="1200" b="1"/>
              <a:t>Gene Expression and Protein Synthesis</a:t>
            </a:r>
            <a:endParaRPr lang="en-GB" altLang="zh-CN" sz="1200" b="1"/>
          </a:p>
        </p:txBody>
      </p:sp>
      <p:sp>
        <p:nvSpPr>
          <p:cNvPr id="1060866" name="幻灯片图像占位符 1060865"/>
          <p:cNvSpPr>
            <a:spLocks noRot="1" noTextEdit="1"/>
          </p:cNvSpPr>
          <p:nvPr>
            <p:ph type="sldImg"/>
          </p:nvPr>
        </p:nvSpPr>
        <p:spPr/>
      </p:sp>
      <p:sp>
        <p:nvSpPr>
          <p:cNvPr id="1060867" name="文本占位符 1060866"/>
          <p:cNvSpPr>
            <a:spLocks noGrp="1"/>
          </p:cNvSpPr>
          <p:nvPr>
            <p:ph type="body" idx="1"/>
          </p:nvPr>
        </p:nvSpPr>
        <p:spPr/>
        <p:txBody>
          <a:bodyPr/>
          <a:p>
            <a:pPr lvl="0"/>
            <a:endParaRPr lang="en-GB" altLang="x-none"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cftr</a:t>
            </a:r>
            <a:r>
              <a:rPr lang="zh-CN" altLang="en-US"/>
              <a:t>运输</a:t>
            </a:r>
            <a:r>
              <a:rPr lang="en-US" altLang="zh-CN"/>
              <a:t>cl</a:t>
            </a:r>
            <a:r>
              <a:rPr lang="zh-CN" altLang="en-US"/>
              <a:t>离子是主动运输，消耗</a:t>
            </a:r>
            <a:r>
              <a:rPr lang="en-US" altLang="zh-CN"/>
              <a:t>atp</a:t>
            </a:r>
            <a:endParaRPr lang="en-US" altLang="zh-CN"/>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胰腺分为外分泌部和内分泌部两部分。外分泌腺由腺泡和腺管组成，腺泡分泌胰液，腺管是胰液排出的通道。胰液中含有碳酸氢钠、胰蛋白酶原、脂肪酶、淀粉酶等。胰液通过胰腺管排入十二指肠，有消化蛋白质、脂肪和糖的作用。</a:t>
            </a:r>
            <a:endParaRPr lang="zh-CN" altLang="en-US"/>
          </a:p>
          <a:p>
            <a:r>
              <a:rPr lang="zh-CN" altLang="en-US"/>
              <a:t>内分泌腺由大小不同的细胞团——胰岛所组成，胰岛主要由4种细胞组成：α细胞、β细胞、D细胞、PP细胞。</a:t>
            </a:r>
            <a:endParaRPr lang="zh-CN" altLang="en-US"/>
          </a:p>
          <a:p>
            <a:r>
              <a:rPr lang="zh-CN" altLang="en-US"/>
              <a:t>α细胞分泌胰高血糖素，升高血糖；</a:t>
            </a:r>
            <a:endParaRPr lang="zh-CN" altLang="en-US"/>
          </a:p>
          <a:p>
            <a:r>
              <a:rPr lang="zh-CN" altLang="en-US"/>
              <a:t>β细胞分泌胰岛素，降低血糖；</a:t>
            </a:r>
            <a:endParaRPr lang="zh-CN" altLang="en-US"/>
          </a:p>
          <a:p>
            <a:r>
              <a:rPr lang="zh-CN" altLang="en-US"/>
              <a:t>D细胞分泌生长抑素，以旁分泌的方式抑制A、B细胞的分泌；</a:t>
            </a:r>
            <a:endParaRPr lang="zh-CN" altLang="en-US"/>
          </a:p>
          <a:p>
            <a:r>
              <a:rPr lang="zh-CN" altLang="en-US"/>
              <a:t>PP细胞分泌胰多肽，抑制胃肠运动、胰液分泌和胆囊收缩。</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Epithelial Sodium Channel</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第三代试管婴儿的技术也称胚胎植入前遗传学诊断/筛查 [1] （PGD/PGS） [1] ，指在IVF-ET的胚胎移植前，取胚胎的遗传物质进行分析，诊断是否有异常，筛选健康胚胎移植，防止遗传病传递的方法。</a:t>
            </a:r>
            <a:endParaRPr lang="zh-CN" altLang="en-US"/>
          </a:p>
          <a:p>
            <a:r>
              <a:rPr lang="zh-CN" altLang="en-US"/>
              <a:t>检测物质取4～8个细胞期胚胎的1个细胞或受精前后的卵第一二极体。取样不影响胚胎发育。检测用单细胞DNA分析法，一是聚合酶链反应（PCR），检测男女性别和单基因遗传病;另一种是荧光原位杂交（FISH），检测性别和染色体病。第三代试管婴儿技术可以进行性别选择，但只有当子代性染色体有可能发生异常并带来严重后果时，才允许进行性别选择。本质上，第三代试管婴儿技术选择的是疾病，而不是性别。</a:t>
            </a:r>
            <a:endParaRPr lang="zh-CN" altLang="en-US"/>
          </a:p>
          <a:p>
            <a:endParaRPr lang="zh-CN" altLang="en-US"/>
          </a:p>
          <a:p>
            <a:r>
              <a:rPr lang="en-US" altLang="zh-CN"/>
              <a:t>CVS:</a:t>
            </a:r>
            <a:r>
              <a:rPr lang="zh-CN" altLang="en-US"/>
              <a:t>绒毛取样可以经阴道，也可以经腹进行。经阴道取样法：受检妇女平卧，双膝屈曲，用足蹬或膝蹬支撑；在超声扫描引导下，医生将导管（一种易弯曲的细管）经阴道、子宫颈送入胎盘绒毛部分，用空针管吸取少量绒毛送检。有子宫颈病变，生殖道感染，如生殖道疱疹、淋病、慢性宫颈炎等，不宜经阴道取样。</a:t>
            </a:r>
            <a:endParaRPr lang="zh-CN" altLang="en-US"/>
          </a:p>
          <a:p>
            <a:r>
              <a:rPr lang="zh-CN" altLang="en-US"/>
              <a:t>经腹取样法：腹部皮肤局麻，穿刺针经腹壁进入胎盘绒毛部分，用空针管吸取少量绒毛送检。</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This is the</a:t>
            </a:r>
            <a:r>
              <a:rPr lang="en-US" altLang="zh-CN">
                <a:sym typeface="+mn-ea"/>
              </a:rPr>
              <a:t> </a:t>
            </a:r>
            <a:r>
              <a:rPr lang="zh-CN" altLang="en-US">
                <a:sym typeface="+mn-ea"/>
              </a:rPr>
              <a:t>stage at which a cell is removed</a:t>
            </a:r>
            <a:r>
              <a:rPr lang="en-US" altLang="zh-CN">
                <a:sym typeface="+mn-ea"/>
              </a:rPr>
              <a:t> </a:t>
            </a:r>
            <a:r>
              <a:rPr lang="zh-CN" altLang="en-US">
                <a:sym typeface="+mn-ea"/>
              </a:rPr>
              <a:t>from the embryos for preimplantation</a:t>
            </a:r>
            <a:r>
              <a:rPr lang="en-US" altLang="zh-CN">
                <a:sym typeface="+mn-ea"/>
              </a:rPr>
              <a:t> </a:t>
            </a:r>
            <a:r>
              <a:rPr lang="zh-CN" altLang="en-US">
                <a:sym typeface="+mn-ea"/>
              </a:rPr>
              <a:t>genetic diagnosis.</a:t>
            </a:r>
            <a:endParaRPr lang="zh-CN" altLang="en-US"/>
          </a:p>
          <a:p>
            <a:r>
              <a:rPr lang="zh-CN" altLang="en-US"/>
              <a:t>试管婴儿：一个胚胎细胞用来诊断，活检，无误后植入体内，剩下的</a:t>
            </a:r>
            <a:r>
              <a:rPr lang="zh-CN" altLang="en-US"/>
              <a:t>冷冻</a:t>
            </a:r>
            <a:endParaRPr lang="zh-CN" altLang="en-US"/>
          </a:p>
          <a:p>
            <a:endParaRPr lang="zh-CN" altLang="en-US"/>
          </a:p>
          <a:p>
            <a:r>
              <a:rPr lang="zh-CN" altLang="en-US"/>
              <a:t>一般情况 下，做第三代试管婴儿会放置1~2枚的胚胎，具体的数量需要根据患者的年龄、身体情况来决定。如果不孕不育的女性超过了35岁，或者第二次以上的移植，可以放置3枚胚胎。并且，胚胎培养到囊胚状态也经过染色体筛查，还能够预防一些遗传病的出现。但是试管不能保证一次就过，所以调理好身体有更多优质的卵子和胚胎，才是提高成功率的关键方法。</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There are two types of CVS procedures:</a:t>
            </a:r>
            <a:endParaRPr lang="zh-CN" altLang="en-US"/>
          </a:p>
          <a:p>
            <a:endParaRPr lang="zh-CN" altLang="en-US"/>
          </a:p>
          <a:p>
            <a:r>
              <a:rPr lang="zh-CN" altLang="en-US"/>
              <a:t>Transcervical. In this procedure, a catheter is inserted through the cervix into the placenta to obtain the tissue sample</a:t>
            </a:r>
            <a:endParaRPr lang="zh-CN" altLang="en-US"/>
          </a:p>
          <a:p>
            <a:endParaRPr lang="zh-CN" altLang="en-US"/>
          </a:p>
          <a:p>
            <a:r>
              <a:rPr lang="zh-CN" altLang="en-US"/>
              <a:t>Transabdominal. In this procedure, a needle is inserted through the abdomen and uterus into the placenta to obtain the tissue sample</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剂量补偿效应，英文名是 dosage compensation 。使细胞核中具有两份或两份以上基因的个体和只有一份基因的个体出现相同表型的遗传效应。一个细胞核中某一基因的数目称为基因剂量。在以性染色体决定性别的动物中，常染色体上的基因剂量并无差别，因为雌雄两性动物的常染色体的形态和数目都相同。但是对于性染色体来讲，包括人类在内的哺乳动物雌性个体的每一体细胞中有两条X染色体，所以在X染色体上的基因剂量有两份，而雄性个体只有一条 X染色体，基因剂量只有一份。</a:t>
            </a:r>
            <a:endParaRPr lang="zh-CN" altLang="en-US"/>
          </a:p>
          <a:p>
            <a:r>
              <a:rPr lang="zh-CN" altLang="en-US"/>
              <a:t>①正常雌性哺乳动物体细胞中的两个，X染色体之一在遗传性状表达上是失活的；</a:t>
            </a:r>
            <a:endParaRPr lang="zh-CN" altLang="en-US"/>
          </a:p>
          <a:p>
            <a:r>
              <a:rPr lang="zh-CN" altLang="en-US"/>
              <a:t>②在同一个体的不同细胞中，失活的X染色体可来源于雌性亲本，也可来源于雄性亲本；</a:t>
            </a:r>
            <a:endParaRPr lang="zh-CN" altLang="en-US"/>
          </a:p>
          <a:p>
            <a:r>
              <a:rPr lang="zh-CN" altLang="en-US"/>
              <a:t>③失活现象发生在胚胎发育的早期，一旦出现则从这一细胞分裂增殖而成的体细胞克隆中失活的都是同一来源的染色体。</a:t>
            </a:r>
            <a:endParaRPr lang="zh-CN" altLang="en-US"/>
          </a:p>
          <a:p>
            <a:r>
              <a:rPr lang="zh-CN" altLang="en-US"/>
              <a:t>人类女性的X染色体失活在胚胎发育的第16天就已发生，而且哪一条X染色体失活是随机的。其他有胎盘的哺乳动物也类同,但有袋类（如雌性袋鼠）失活的X染色体是有选择性的，失活的总是来源于雄性亲本的X染色体。</a:t>
            </a:r>
            <a:endParaRPr lang="zh-CN" altLang="en-US"/>
          </a:p>
          <a:p>
            <a:endParaRPr lang="zh-CN" altLang="en-US"/>
          </a:p>
          <a:p>
            <a:r>
              <a:rPr lang="zh-CN" altLang="en-US"/>
              <a:t>但很多疾病临床表型多变，X染色体失活只是有可能导致表型差异的其中一个因素。研究显示，人类中有15%的X-连锁基因会出现XCI逃逸，可能是因为它们编码的是一些高度剂量敏感的关键蛋白。逃逸基因的表达程度不同也可能会导致临床表型的差异。</a:t>
            </a:r>
            <a:endParaRPr lang="zh-CN" altLang="en-US"/>
          </a:p>
          <a:p>
            <a:endParaRPr lang="zh-CN" altLang="en-US"/>
          </a:p>
          <a:p>
            <a:r>
              <a:rPr lang="zh-CN" altLang="en-US"/>
              <a:t>Imprinted X Inactivation: Preferential Silencing of the Father</a:t>
            </a:r>
            <a:endParaRPr lang="zh-CN" altLang="en-US"/>
          </a:p>
          <a:p>
            <a:r>
              <a:rPr lang="zh-CN" altLang="en-US"/>
              <a:t>As mentioned earlier in the article, there are two types of X inactivation: imprinted and random. During imprinted X inactivation, the paternal (father's) X chromosome is preferentially silenced in the placenta (an extraembryonic tissue) of eutherian mammals, as well as in all cells of earlier marsupial mammals, such as opossums and kangaroos (Graves, 2006; Huynh &amp; Lee, 2005). Interestingly, XIST and TSIX are both important for imprinted XCI in the mouse (a eutherian), but marsupials do not have an XIST gene homologue (Duret et al., 2006; Lee, 2000; Marahrens et al., 1997; Sado et al., 2001). This raises the question of how imprinted inactivation is achieved in marsupials without using XIST. One possible mechanism involves pre-silencing of the paternal X in the male germ line during a process whereby both sex chromosomes are inactivated during meiosis; here, the inactive state of the X could be transmitted to the next generation (Hornecker et al., 2007; Huynh &amp; Lee, 2005; Namekawa et al., 2007). From an evolutionary point of view, such a form of inherited XCI would have easily and economically achieved dosage compensation in female embryos, because only females inherit an X chromosome from their fathers.</a:t>
            </a:r>
            <a:endParaRPr lang="zh-CN" altLang="en-US"/>
          </a:p>
          <a:p>
            <a:endParaRPr lang="zh-CN" altLang="en-US"/>
          </a:p>
          <a:p>
            <a:r>
              <a:rPr lang="zh-CN" altLang="en-US"/>
              <a:t>Interestingly, remnants of this type of mechanism may still exist in eutherian mammals, such as the mouse (Huynh &amp; Lee, 2005). While debate remains concerning the details of how and when dosage compensation is achieved, it is clear that imprinted XCI first occurs in all cells of early eutherian mammalian embryos prior to implantation into the uterus (Huynh &amp; Lee, 2005; Okamoto &amp; Heard, 2006). Together with the fact that earlier mammals, such as marsupials, also only silence their paternal Xs, imprinted XCI may represent an evolutionarily ancestral form of X inactivation. Occurring before the appearance of XIST and TSIX, imprinted XCI led to the evolution of random XCI in eutherian mammals.</a:t>
            </a:r>
            <a:endParaRPr lang="zh-CN" altLang="en-US"/>
          </a:p>
          <a:p>
            <a:endParaRPr lang="zh-CN" altLang="en-US"/>
          </a:p>
          <a:p>
            <a:r>
              <a:rPr lang="zh-CN" altLang="en-US"/>
              <a:t>Random X Inactivation</a:t>
            </a:r>
            <a:endParaRPr lang="zh-CN" altLang="en-US"/>
          </a:p>
          <a:p>
            <a:r>
              <a:rPr lang="zh-CN" altLang="en-US"/>
              <a:t>Random X inactivation occurs in the early female embryo, where both the maternal and the paternal X chromosome have an equal chance of becoming inactivated (Figure 4). Each female cell has the difficult task of trying to distinguish between two X chromosomes within the same nucleus, then designating one as an active X chromosome and the other as an inactive X. This complex process of silencing is accomplished independently in each cell, largely by XIST and TSIX.</a:t>
            </a:r>
            <a:endParaRPr lang="zh-CN" altLang="en-US"/>
          </a:p>
          <a:p>
            <a:endParaRPr lang="zh-CN" altLang="en-US"/>
          </a:p>
          <a:p>
            <a:r>
              <a:rPr lang="zh-CN" altLang="en-US"/>
              <a:t>Embryonic stem (ES) cells can undergo random X inactivation when differentiated in vitro (Martin et al., 1978; Rastan &amp; Robertson, 1985), and they thus serve as a good model system with which to study this phenomenon. In fact, the use of ES cells along with early mouse embryos has enabled geneticists to dissect the different phases of the random XCI pathway. It seems that each cell first counts its number of X chromosomes, then randomly chooses one X to remain active, and, finally, silences the future inactive X (Bourmil &amp; Lee, 2001). Whole-chromosome silencing involves the recruitment of many specialized factors, such as histone variants and chromatin modifiers (Lucchesi et al., 2005).</a:t>
            </a:r>
            <a:endParaRPr lang="zh-CN" altLang="en-US"/>
          </a:p>
          <a:p>
            <a:endParaRPr lang="zh-CN" altLang="en-US"/>
          </a:p>
          <a:p>
            <a:r>
              <a:rPr lang="zh-CN" altLang="en-US"/>
              <a:t>In addition to silencing one of the two Xs, the cell must also make sure that the other X remains active. Thus, there must be a way for the two Xs to communicate with each other to designate mutually exclusive fates. Interestingly, recent evidence suggests that this communication is mediated by protein- and transcription-dependent pairing between the Xs during early development (Bacher et al., 2006; Xu et al., 2006, 2007). The random XCI story becomes even more complex with the discovery of various enhancers and modifiers that can alter or skew inactivation of one X chromosome over the other.</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32994" name="幻灯片图像占位符 2132993"/>
          <p:cNvSpPr>
            <a:spLocks noRot="1" noTextEdit="1"/>
          </p:cNvSpPr>
          <p:nvPr>
            <p:ph type="sldImg"/>
          </p:nvPr>
        </p:nvSpPr>
        <p:spPr/>
      </p:sp>
      <p:sp>
        <p:nvSpPr>
          <p:cNvPr id="2132995" name="文本占位符 2132994"/>
          <p:cNvSpPr>
            <a:spLocks noGrp="1"/>
          </p:cNvSpPr>
          <p:nvPr>
            <p:ph type="body" idx="1"/>
          </p:nvPr>
        </p:nvSpPr>
        <p:spPr/>
        <p:txBody>
          <a:bodyPr/>
          <a:p>
            <a:pPr lvl="0"/>
            <a:r>
              <a:rPr lang="en-GB" altLang="zh-CN" b="1"/>
              <a:t>Teacher notes</a:t>
            </a:r>
            <a:endParaRPr lang="en-GB" altLang="zh-CN" b="1"/>
          </a:p>
          <a:p>
            <a:pPr lvl="0"/>
            <a:r>
              <a:rPr lang="en-GB" altLang="zh-CN"/>
              <a:t>In ‘Slide Show’ mode, click the name of a section to jump straight to that slide.</a:t>
            </a:r>
            <a:endParaRPr lang="en-GB"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90338" name="幻灯片图像占位符 2190337"/>
          <p:cNvSpPr>
            <a:spLocks noRot="1" noTextEdit="1"/>
          </p:cNvSpPr>
          <p:nvPr>
            <p:ph type="sldImg"/>
          </p:nvPr>
        </p:nvSpPr>
        <p:spPr/>
      </p:sp>
      <p:sp>
        <p:nvSpPr>
          <p:cNvPr id="2190339" name="文本占位符 2190338"/>
          <p:cNvSpPr>
            <a:spLocks noGrp="1"/>
          </p:cNvSpPr>
          <p:nvPr>
            <p:ph type="body" idx="1"/>
          </p:nvPr>
        </p:nvSpPr>
        <p:spPr/>
        <p:txBody>
          <a:bodyPr/>
          <a:p>
            <a:pPr lvl="0"/>
            <a:endParaRPr lang="en-GB" altLang="x-none"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18658" name="幻灯片图像占位符 2118657"/>
          <p:cNvSpPr>
            <a:spLocks noRot="1" noTextEdit="1"/>
          </p:cNvSpPr>
          <p:nvPr>
            <p:ph type="sldImg"/>
          </p:nvPr>
        </p:nvSpPr>
        <p:spPr/>
      </p:sp>
      <p:sp>
        <p:nvSpPr>
          <p:cNvPr id="2118659" name="文本占位符 2118658"/>
          <p:cNvSpPr>
            <a:spLocks noGrp="1"/>
          </p:cNvSpPr>
          <p:nvPr>
            <p:ph type="body" idx="1"/>
          </p:nvPr>
        </p:nvSpPr>
        <p:spPr/>
        <p:txBody>
          <a:bodyPr/>
          <a:p>
            <a:pPr lvl="0"/>
            <a:r>
              <a:rPr lang="en-GB" altLang="zh-CN" b="1"/>
              <a:t>Teacher notes</a:t>
            </a:r>
            <a:endParaRPr lang="en-GB" altLang="zh-CN" b="1"/>
          </a:p>
          <a:p>
            <a:pPr lvl="0"/>
            <a:r>
              <a:rPr lang="en-GB" altLang="zh-CN"/>
              <a:t>Note that carbons have not been included in these diagrams for simplicity.</a:t>
            </a:r>
            <a:endParaRPr lang="en-GB"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42297" name="幻灯片图像占位符 2142296"/>
          <p:cNvSpPr>
            <a:spLocks noRot="1" noTextEdit="1"/>
          </p:cNvSpPr>
          <p:nvPr>
            <p:ph type="sldImg"/>
          </p:nvPr>
        </p:nvSpPr>
        <p:spPr/>
      </p:sp>
      <p:sp>
        <p:nvSpPr>
          <p:cNvPr id="2142298" name="文本占位符 2142297"/>
          <p:cNvSpPr>
            <a:spLocks noGrp="1"/>
          </p:cNvSpPr>
          <p:nvPr>
            <p:ph type="body" idx="1"/>
          </p:nvPr>
        </p:nvSpPr>
        <p:spPr/>
        <p:txBody>
          <a:bodyPr/>
          <a:p>
            <a:pPr lvl="0"/>
            <a:endParaRPr lang="en-GB" altLang="x-none"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2144353" name="幻灯片图像占位符 2144352"/>
          <p:cNvSpPr>
            <a:spLocks noRot="1" noTextEdit="1"/>
          </p:cNvSpPr>
          <p:nvPr>
            <p:ph type="sldImg"/>
          </p:nvPr>
        </p:nvSpPr>
        <p:spPr/>
      </p:sp>
      <p:sp>
        <p:nvSpPr>
          <p:cNvPr id="2144354" name="文本占位符 2144353"/>
          <p:cNvSpPr>
            <a:spLocks noGrp="1"/>
          </p:cNvSpPr>
          <p:nvPr>
            <p:ph type="body" idx="1"/>
          </p:nvPr>
        </p:nvSpPr>
        <p:spPr/>
        <p:txBody>
          <a:bodyPr/>
          <a:p>
            <a:pPr lvl="0"/>
            <a:endParaRPr lang="en-GB" altLang="x-none"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
        <p:nvSpPr>
          <p:cNvPr id="1987586" name="幻灯片图像占位符 1987585"/>
          <p:cNvSpPr>
            <a:spLocks noRot="1" noTextEdit="1"/>
          </p:cNvSpPr>
          <p:nvPr>
            <p:ph type="sldImg"/>
          </p:nvPr>
        </p:nvSpPr>
        <p:spPr/>
      </p:sp>
      <p:sp>
        <p:nvSpPr>
          <p:cNvPr id="1987598" name="文本占位符 1987597"/>
          <p:cNvSpPr>
            <a:spLocks noGrp="1"/>
          </p:cNvSpPr>
          <p:nvPr>
            <p:ph type="body" idx="1"/>
          </p:nvPr>
        </p:nvSpPr>
        <p:spPr/>
        <p:txBody>
          <a:bodyPr/>
          <a:p>
            <a:pPr lvl="0"/>
            <a:endParaRPr lang="en-GB" altLang="x-none"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ATP的合成需要大量的能量，这个反应是不能自发进行的，反方向的反应才可能自发进行。</a:t>
            </a:r>
            <a:endParaRPr lang="zh-CN" altLang="en-US"/>
          </a:p>
          <a:p>
            <a:endParaRPr lang="zh-CN" altLang="en-US"/>
          </a:p>
          <a:p>
            <a:r>
              <a:rPr lang="zh-CN" altLang="en-US"/>
              <a:t>2019版教材删除了“高能磷酸键”的说法，调整了有关叙述：由于两个相邻的磷酸基团都带负电荷而相互排斥等原因，使得这种化学键不稳定，末端磷酸基团有一种离开ATP而与其他分子结合的趋势，即具有较高的转移势能。当ATP在酶的作用下水解时，脱离下来的末端磷酸基团挟能量与其他分子结合，从而使后者发生变化</a:t>
            </a:r>
            <a:r>
              <a:rPr lang="en-US" altLang="zh-CN"/>
              <a:t>,它并不是一个特殊的化学键，不是“键”本身含有高能量。\</a:t>
            </a:r>
            <a:endParaRPr lang="en-US" altLang="zh-CN"/>
          </a:p>
          <a:p>
            <a:r>
              <a:rPr lang="en-US" altLang="zh-CN"/>
              <a:t>2 ATP水解为什么会释放能量</a:t>
            </a:r>
            <a:endParaRPr lang="en-US" altLang="zh-CN"/>
          </a:p>
          <a:p>
            <a:r>
              <a:rPr lang="en-US" altLang="zh-CN"/>
              <a:t>2.1 磷酸基团之间化学键不稳定</a:t>
            </a:r>
            <a:endParaRPr lang="en-US" altLang="zh-CN"/>
          </a:p>
          <a:p>
            <a:r>
              <a:rPr lang="en-US" altLang="zh-CN"/>
              <a:t>ATP分子中有3个磷酸基团，它们都带负电荷，这些负电荷在空间上相距很近，彼此之间互相排斥，就像一个被压缩的弹簧一样，导致它们之间的化学键不稳定，促使ATP的磷酸基团易于水解。</a:t>
            </a:r>
            <a:endParaRPr lang="en-US" altLang="zh-CN"/>
          </a:p>
          <a:p>
            <a:r>
              <a:rPr lang="en-US" altLang="zh-CN"/>
              <a:t>2.2 ATP水解时释放能量大于吸收能量</a:t>
            </a:r>
            <a:endParaRPr lang="en-US" altLang="zh-CN"/>
          </a:p>
          <a:p>
            <a:r>
              <a:rPr lang="en-US" altLang="zh-CN"/>
              <a:t>ATP外侧的P—O键和水中的H—O键断裂吸收能量；同时形成ADP中的O—H键和磷酸中的P—0键，放出能量。</a:t>
            </a:r>
            <a:endParaRPr lang="en-US" altLang="zh-CN"/>
          </a:p>
          <a:p>
            <a:r>
              <a:rPr lang="en-US" altLang="zh-CN"/>
              <a:t>ATP水解反应中，反应物相对于生成物拥有较高的能量。</a:t>
            </a:r>
            <a:endParaRPr lang="en-US" altLang="zh-CN"/>
          </a:p>
          <a:p>
            <a:r>
              <a:rPr lang="en-US" altLang="zh-CN"/>
              <a:t>导致ATP容易水解和释放大量自由能的因素，归结起来主要是两个：一个是引起反应物不稳定的因素（分子内静电斥力），另一个是造成产物稳定的因素（共振稳定化）。</a:t>
            </a:r>
            <a:endParaRPr lang="en-US" altLang="zh-CN"/>
          </a:p>
          <a:p>
            <a:endParaRPr lang="en-US" altLang="zh-CN"/>
          </a:p>
          <a:p>
            <a:r>
              <a:rPr lang="en-US" altLang="zh-CN"/>
              <a:t>https://mp.weixin.qq.com/s?__biz=MzI3OTQ5Mjc4MA==&amp;mid=2247629221&amp;idx=2&amp;sn=c86cd678580f07349f9dacf8cc4f8d75&amp;chksm=eb4a5866dc3dd170993ffc56afbeb810668f4b6bfa5f92dff1c1f5efae5a3ad0d2aa3b4685b4&amp;scene=27</a:t>
            </a:r>
            <a:endParaRPr lang="en-US" altLang="zh-CN"/>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Purines are two rings wide and pyrimidines are</a:t>
            </a:r>
            <a:endParaRPr lang="zh-CN" altLang="en-US"/>
          </a:p>
          <a:p>
            <a:r>
              <a:rPr lang="zh-CN" altLang="en-US">
                <a:sym typeface="+mn-ea"/>
              </a:rPr>
              <a:t>one ring wide;</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pic>
        <p:nvPicPr>
          <p:cNvPr id="667675" name="图片 667674" descr="title_slide_nucleic_acids"/>
          <p:cNvPicPr>
            <a:picLocks noChangeAspect="1"/>
          </p:cNvPicPr>
          <p:nvPr userDrawn="1"/>
        </p:nvPicPr>
        <p:blipFill>
          <a:blip r:embed="rId2"/>
          <a:stretch>
            <a:fillRect/>
          </a:stretch>
        </p:blipFill>
        <p:spPr>
          <a:xfrm>
            <a:off x="0" y="0"/>
            <a:ext cx="9140825" cy="6854825"/>
          </a:xfrm>
          <a:prstGeom prst="rect">
            <a:avLst/>
          </a:prstGeom>
          <a:noFill/>
          <a:ln w="9525">
            <a:noFill/>
          </a:ln>
        </p:spPr>
      </p:pic>
      <p:pic>
        <p:nvPicPr>
          <p:cNvPr id="667669" name="图片 667668"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sp>
        <p:nvSpPr>
          <p:cNvPr id="667673" name="文本框 667672"/>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dirty="0">
                <a:solidFill>
                  <a:srgbClr val="5B0091"/>
                </a:solidFill>
                <a:cs typeface="Arial" panose="020B0604020202020204" pitchFamily="34" charset="0"/>
              </a:rPr>
            </a:fld>
            <a:r>
              <a:rPr lang="en-GB" altLang="zh-CN" sz="1000">
                <a:solidFill>
                  <a:srgbClr val="5B0091"/>
                </a:solidFill>
                <a:cs typeface="Arial" panose="020B0604020202020204" pitchFamily="34" charset="0"/>
              </a:rPr>
              <a:t> of 36</a:t>
            </a:r>
            <a:endParaRPr lang="en-GB" altLang="zh-CN" sz="1000">
              <a:solidFill>
                <a:srgbClr val="5B0091"/>
              </a:solidFill>
              <a:ea typeface="Arial" panose="020B0604020202020204" pitchFamily="34" charset="0"/>
            </a:endParaRPr>
          </a:p>
        </p:txBody>
      </p:sp>
      <p:sp>
        <p:nvSpPr>
          <p:cNvPr id="667674" name="文本框 667673"/>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a:solidFill>
                  <a:srgbClr val="5B0091"/>
                </a:solidFill>
                <a:cs typeface="Arial" panose="020B0604020202020204" pitchFamily="34" charset="0"/>
              </a:rPr>
              <a:t>© Boardworks Ltd 2008</a:t>
            </a:r>
            <a:endParaRPr lang="en-GB" altLang="zh-CN" sz="1000">
              <a:solidFill>
                <a:srgbClr val="5B0091"/>
              </a:solidFill>
              <a:ea typeface="Arial" panose="020B0604020202020204" pitchFamily="34" charset="0"/>
            </a:endParaRPr>
          </a:p>
        </p:txBody>
      </p:sp>
    </p:spTree>
  </p:cSld>
  <p:clrMapOvr>
    <a:masterClrMapping/>
  </p:clrMapOvr>
  <p:hf sldNum="0"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42075" y="53975"/>
            <a:ext cx="2073275" cy="61229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22250" y="53975"/>
            <a:ext cx="6099635" cy="612298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22250" y="53975"/>
            <a:ext cx="7240588" cy="5492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p:cNvSpPr/>
          <p:nvPr userDrawn="1"/>
        </p:nvSpPr>
        <p:spPr>
          <a:xfrm>
            <a:off x="0" y="1"/>
            <a:ext cx="9144000" cy="480000"/>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endParaRPr lang="en-GB" sz="18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 name="Rectangle 9"/>
          <p:cNvSpPr/>
          <p:nvPr userDrawn="1"/>
        </p:nvSpPr>
        <p:spPr>
          <a:xfrm>
            <a:off x="0" y="480000"/>
            <a:ext cx="9144000" cy="480000"/>
          </a:xfrm>
          <a:prstGeom prst="rect">
            <a:avLst/>
          </a:prstGeom>
          <a:solidFill>
            <a:schemeClr val="accent6">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600"/>
            <a:endParaRPr lang="en-GB" sz="1800">
              <a:solidFill>
                <a:prstClr val="white"/>
              </a:solidFill>
            </a:endParaRPr>
          </a:p>
        </p:txBody>
      </p:sp>
      <p:sp>
        <p:nvSpPr>
          <p:cNvPr id="3" name="Content Placeholder 2"/>
          <p:cNvSpPr>
            <a:spLocks noGrp="1"/>
          </p:cNvSpPr>
          <p:nvPr>
            <p:ph idx="1"/>
          </p:nvPr>
        </p:nvSpPr>
        <p:spPr>
          <a:xfrm>
            <a:off x="457200" y="1068105"/>
            <a:ext cx="8229600" cy="565337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8" name="Slide Number Placeholder 7"/>
          <p:cNvSpPr>
            <a:spLocks noGrp="1"/>
          </p:cNvSpPr>
          <p:nvPr>
            <p:ph type="sldNum" sz="quarter" idx="10"/>
          </p:nvPr>
        </p:nvSpPr>
        <p:spPr>
          <a:xfrm>
            <a:off x="8069282" y="6492876"/>
            <a:ext cx="1074721" cy="365125"/>
          </a:xfrm>
        </p:spPr>
        <p:txBody>
          <a:bodyPr/>
          <a:lstStyle/>
          <a:p>
            <a:fld id="{C896265C-861C-3442-8EF5-8DF0EA85E3C1}" type="slidenum">
              <a:rPr lang="en-GB" smtClean="0">
                <a:solidFill>
                  <a:prstClr val="black">
                    <a:tint val="75000"/>
                  </a:prstClr>
                </a:solidFill>
              </a:rPr>
            </a:fld>
            <a:endParaRPr lang="en-GB">
              <a:solidFill>
                <a:prstClr val="black">
                  <a:tint val="75000"/>
                </a:prstClr>
              </a:solidFill>
            </a:endParaRPr>
          </a:p>
        </p:txBody>
      </p:sp>
      <p:sp>
        <p:nvSpPr>
          <p:cNvPr id="13" name="Text Placeholder 12"/>
          <p:cNvSpPr>
            <a:spLocks noGrp="1"/>
          </p:cNvSpPr>
          <p:nvPr>
            <p:ph type="body" sz="quarter" idx="11"/>
          </p:nvPr>
        </p:nvSpPr>
        <p:spPr>
          <a:xfrm>
            <a:off x="417510" y="-22665"/>
            <a:ext cx="8229600" cy="409575"/>
          </a:xfrm>
        </p:spPr>
        <p:txBody>
          <a:bodyPr>
            <a:noAutofit/>
          </a:bodyPr>
          <a:lstStyle>
            <a:lvl1pPr marL="0" indent="0">
              <a:buNone/>
              <a:defRPr sz="2000" b="0" cap="none" spc="0">
                <a:ln>
                  <a:noFill/>
                </a:ln>
                <a:solidFill>
                  <a:srgbClr val="FFFFFF"/>
                </a:solidFill>
                <a:effectLst/>
              </a:defRPr>
            </a:lvl1pPr>
          </a:lstStyle>
          <a:p>
            <a:pPr lvl="0"/>
            <a:r>
              <a:rPr lang="en-US" dirty="0"/>
              <a:t>Click to edit Master text styles</a:t>
            </a:r>
            <a:endParaRPr lang="en-US" dirty="0"/>
          </a:p>
        </p:txBody>
      </p:sp>
      <p:sp>
        <p:nvSpPr>
          <p:cNvPr id="18" name="TextBox 17"/>
          <p:cNvSpPr txBox="1"/>
          <p:nvPr userDrawn="1"/>
        </p:nvSpPr>
        <p:spPr>
          <a:xfrm>
            <a:off x="670823" y="631745"/>
            <a:ext cx="309880" cy="368300"/>
          </a:xfrm>
          <a:prstGeom prst="rect">
            <a:avLst/>
          </a:prstGeom>
          <a:noFill/>
        </p:spPr>
        <p:txBody>
          <a:bodyPr wrap="none" rtlCol="0">
            <a:spAutoFit/>
          </a:bodyPr>
          <a:lstStyle/>
          <a:p>
            <a:pPr defTabSz="609600"/>
            <a:endParaRPr lang="en-GB" sz="1800">
              <a:solidFill>
                <a:prstClr val="black"/>
              </a:solidFill>
            </a:endParaRPr>
          </a:p>
        </p:txBody>
      </p:sp>
      <p:sp>
        <p:nvSpPr>
          <p:cNvPr id="20" name="Text Placeholder 19"/>
          <p:cNvSpPr>
            <a:spLocks noGrp="1"/>
          </p:cNvSpPr>
          <p:nvPr>
            <p:ph type="body" sz="quarter" idx="12" hasCustomPrompt="1"/>
          </p:nvPr>
        </p:nvSpPr>
        <p:spPr>
          <a:xfrm>
            <a:off x="417513" y="462605"/>
            <a:ext cx="5021262" cy="312411"/>
          </a:xfrm>
        </p:spPr>
        <p:txBody>
          <a:bodyPr>
            <a:noAutofit/>
          </a:bodyPr>
          <a:lstStyle>
            <a:lvl1pPr marL="0" indent="0">
              <a:buNone/>
              <a:defRPr sz="2000" b="0" cap="none" spc="0">
                <a:ln>
                  <a:noFill/>
                </a:ln>
                <a:solidFill>
                  <a:schemeClr val="accent6">
                    <a:lumMod val="50000"/>
                  </a:schemeClr>
                </a:solidFill>
                <a:effectLst/>
              </a:defRPr>
            </a:lvl1pPr>
          </a:lstStyle>
          <a:p>
            <a:pPr lvl="0"/>
            <a:r>
              <a:rPr lang="en-US" dirty="0"/>
              <a:t>Click to edit Master text y</a:t>
            </a:r>
            <a:endParaRPr lang="en-GB" dirty="0"/>
          </a:p>
        </p:txBody>
      </p:sp>
      <p:sp>
        <p:nvSpPr>
          <p:cNvPr id="7" name="Rectangle 6"/>
          <p:cNvSpPr/>
          <p:nvPr userDrawn="1"/>
        </p:nvSpPr>
        <p:spPr>
          <a:xfrm>
            <a:off x="-43980" y="6676756"/>
            <a:ext cx="1259840" cy="182245"/>
          </a:xfrm>
          <a:prstGeom prst="rect">
            <a:avLst/>
          </a:prstGeom>
        </p:spPr>
        <p:txBody>
          <a:bodyPr wrap="none" lIns="91422" tIns="45711" rIns="91422" bIns="45711">
            <a:spAutoFit/>
          </a:bodyPr>
          <a:lstStyle/>
          <a:p>
            <a:pPr algn="ctr" defTabSz="609600"/>
            <a:r>
              <a:rPr lang="en-US" sz="600">
                <a:solidFill>
                  <a:prstClr val="black"/>
                </a:solidFill>
              </a:rPr>
              <a:t>Copyright © 2018 Henry Exham</a:t>
            </a:r>
            <a:endParaRPr lang="en-US" sz="600">
              <a:solidFill>
                <a:prstClr val="black"/>
              </a:solidFill>
            </a:endParaRPr>
          </a:p>
        </p:txBody>
      </p:sp>
      <p:pic>
        <p:nvPicPr>
          <p:cNvPr id="12" name="Picture 11" descr="Screen Shot 2015-06-03 at 07.41.31.png"/>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9943" b="100000" l="9820" r="89980">
                        <a14:foregroundMark x1="47896" y1="67045" x2="47896" y2="67045"/>
                        <a14:foregroundMark x1="29459" y1="72443" x2="21242" y2="75426"/>
                        <a14:foregroundMark x1="21042" y1="75710" x2="15230" y2="88068"/>
                        <a14:foregroundMark x1="15230" y1="88352" x2="13226" y2="99858"/>
                        <a14:foregroundMark x1="66934" y1="72869" x2="73948" y2="75710"/>
                        <a14:foregroundMark x1="74349" y1="75852" x2="84770" y2="91761"/>
                        <a14:foregroundMark x1="87976" y1="97727" x2="86974" y2="99858"/>
                        <a14:foregroundMark x1="29659" y1="73153" x2="37876" y2="81392"/>
                        <a14:foregroundMark x1="37475" y1="81250" x2="36072" y2="83807"/>
                        <a14:foregroundMark x1="35872" y1="84233" x2="48697" y2="89205"/>
                        <a14:foregroundMark x1="35872" y1="87784" x2="35872" y2="87784"/>
                        <a14:foregroundMark x1="35872" y1="87784" x2="35872" y2="87784"/>
                        <a14:foregroundMark x1="66533" y1="73722" x2="60521" y2="78125"/>
                        <a14:foregroundMark x1="60120" y1="78409" x2="52505" y2="80398"/>
                        <a14:foregroundMark x1="43287" y1="80540" x2="33868" y2="77273"/>
                        <a14:foregroundMark x1="66934" y1="74006" x2="61723" y2="77131"/>
                        <a14:foregroundMark x1="64128" y1="76278" x2="60321" y2="81534"/>
                        <a14:foregroundMark x1="60321" y1="81534" x2="61723" y2="84375"/>
                        <a14:foregroundMark x1="58317" y1="89489" x2="58317" y2="89489"/>
                        <a14:foregroundMark x1="58317" y1="89489" x2="58317" y2="89489"/>
                        <a14:foregroundMark x1="58317" y1="89489" x2="58317" y2="89489"/>
                        <a14:foregroundMark x1="62525" y1="90625" x2="62525" y2="90625"/>
                        <a14:foregroundMark x1="62525" y1="90625" x2="62525" y2="90625"/>
                        <a14:foregroundMark x1="62525" y1="90625" x2="62525" y2="90625"/>
                        <a14:foregroundMark x1="62525" y1="90625" x2="62525" y2="90625"/>
                        <a14:foregroundMark x1="58517" y1="92756" x2="58517" y2="92756"/>
                        <a14:foregroundMark x1="58517" y1="92756" x2="58517" y2="92756"/>
                        <a14:foregroundMark x1="58517" y1="92756" x2="58517" y2="92756"/>
                        <a14:foregroundMark x1="63727" y1="93040" x2="63727" y2="93040"/>
                        <a14:foregroundMark x1="70341" y1="95028" x2="70341" y2="95028"/>
                        <a14:foregroundMark x1="70341" y1="95028" x2="70341" y2="95028"/>
                        <a14:foregroundMark x1="63126" y1="97017" x2="63126" y2="97017"/>
                        <a14:foregroundMark x1="63126" y1="97017" x2="63126" y2="97017"/>
                        <a14:foregroundMark x1="75952" y1="97727" x2="75952" y2="97727"/>
                        <a14:foregroundMark x1="84770" y1="91903" x2="87976" y2="97727"/>
                        <a14:foregroundMark x1="67335" y1="74148" x2="72946" y2="76420"/>
                        <a14:foregroundMark x1="73146" y1="76989" x2="82164" y2="90341"/>
                        <a14:foregroundMark x1="82365" y1="90909" x2="86373" y2="98153"/>
                        <a14:foregroundMark x1="62124" y1="84091" x2="68136" y2="84943"/>
                        <a14:foregroundMark x1="61122" y1="84375" x2="48096" y2="90057"/>
                        <a14:foregroundMark x1="29259" y1="73580" x2="21844" y2="76420"/>
                        <a14:foregroundMark x1="22044" y1="76705" x2="13828" y2="98011"/>
                        <a14:foregroundMark x1="16232" y1="93040" x2="14830" y2="99858"/>
                        <a14:foregroundMark x1="47295" y1="75568" x2="47295" y2="75568"/>
                        <a14:foregroundMark x1="29659" y1="88068" x2="36473" y2="96023"/>
                        <a14:foregroundMark x1="68136" y1="87074" x2="57515" y2="97585"/>
                        <a14:foregroundMark x1="49900" y1="95597" x2="49900" y2="98438"/>
                        <a14:backgroundMark x1="61723" y1="83949" x2="47495" y2="89773"/>
                      </a14:backgroundRemoval>
                    </a14:imgEffect>
                  </a14:imgLayer>
                </a14:imgProps>
              </a:ext>
            </a:extLst>
          </a:blip>
          <a:stretch>
            <a:fillRect/>
          </a:stretch>
        </p:blipFill>
        <p:spPr>
          <a:xfrm>
            <a:off x="8379324" y="0"/>
            <a:ext cx="533572" cy="960000"/>
          </a:xfrm>
          <a:prstGeom prst="rect">
            <a:avLst/>
          </a:prstGeom>
        </p:spPr>
      </p:pic>
      <p:cxnSp>
        <p:nvCxnSpPr>
          <p:cNvPr id="14" name="Straight Connector 13"/>
          <p:cNvCxnSpPr/>
          <p:nvPr userDrawn="1"/>
        </p:nvCxnSpPr>
        <p:spPr>
          <a:xfrm flipH="1">
            <a:off x="8641369" y="799425"/>
            <a:ext cx="72000" cy="52307"/>
          </a:xfrm>
          <a:prstGeom prst="line">
            <a:avLst/>
          </a:prstGeom>
          <a:ln w="3175" cmpd="sng"/>
        </p:spPr>
        <p:style>
          <a:lnRef idx="2">
            <a:schemeClr val="dk1"/>
          </a:lnRef>
          <a:fillRef idx="0">
            <a:schemeClr val="dk1"/>
          </a:fillRef>
          <a:effectRef idx="1">
            <a:schemeClr val="dk1"/>
          </a:effectRef>
          <a:fontRef idx="minor">
            <a:schemeClr val="tx1"/>
          </a:fontRef>
        </p:style>
      </p:cxnSp>
      <p:sp>
        <p:nvSpPr>
          <p:cNvPr id="2" name="TextBox 1"/>
          <p:cNvSpPr txBox="1"/>
          <p:nvPr userDrawn="1"/>
        </p:nvSpPr>
        <p:spPr>
          <a:xfrm>
            <a:off x="8803879" y="17192"/>
            <a:ext cx="398145" cy="2708433"/>
          </a:xfrm>
          <a:prstGeom prst="rect">
            <a:avLst/>
          </a:prstGeom>
          <a:noFill/>
        </p:spPr>
        <p:txBody>
          <a:bodyPr vert="vert" wrap="square" rtlCol="0">
            <a:spAutoFit/>
          </a:bodyPr>
          <a:lstStyle/>
          <a:p>
            <a:pPr defTabSz="609600"/>
            <a:r>
              <a:rPr lang="en-US" sz="1400" b="1" i="1">
                <a:solidFill>
                  <a:srgbClr val="9BBB59">
                    <a:lumMod val="50000"/>
                  </a:srgbClr>
                </a:solidFill>
              </a:rPr>
              <a:t>PAPER 2</a:t>
            </a:r>
            <a:endParaRPr lang="en-US" sz="1400" b="1" i="1">
              <a:solidFill>
                <a:srgbClr val="9BBB59">
                  <a:lumMod val="50000"/>
                </a:srgbClr>
              </a:solidFill>
            </a:endParaRPr>
          </a:p>
        </p:txBody>
      </p:sp>
      <p:sp>
        <p:nvSpPr>
          <p:cNvPr id="15" name="TextBox 14"/>
          <p:cNvSpPr txBox="1"/>
          <p:nvPr userDrawn="1"/>
        </p:nvSpPr>
        <p:spPr>
          <a:xfrm rot="10800000">
            <a:off x="-83069" y="-1774217"/>
            <a:ext cx="398145" cy="2708433"/>
          </a:xfrm>
          <a:prstGeom prst="rect">
            <a:avLst/>
          </a:prstGeom>
          <a:noFill/>
        </p:spPr>
        <p:txBody>
          <a:bodyPr vert="vert" wrap="square" rtlCol="0">
            <a:spAutoFit/>
          </a:bodyPr>
          <a:lstStyle/>
          <a:p>
            <a:pPr defTabSz="609600"/>
            <a:r>
              <a:rPr lang="en-US" sz="1400" b="1" i="1">
                <a:solidFill>
                  <a:srgbClr val="9BBB59">
                    <a:lumMod val="50000"/>
                  </a:srgbClr>
                </a:solidFill>
              </a:rPr>
              <a:t>PAPER 2</a:t>
            </a:r>
            <a:endParaRPr lang="en-US" sz="1400" b="1" i="1">
              <a:solidFill>
                <a:srgbClr val="9BBB59">
                  <a:lumMod val="50000"/>
                </a:srgb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42075" y="53975"/>
            <a:ext cx="2073275" cy="61229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22250" y="53975"/>
            <a:ext cx="6099635" cy="612298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42075" y="53975"/>
            <a:ext cx="2073275" cy="61229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22250" y="53975"/>
            <a:ext cx="6099635" cy="612298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22250" y="53975"/>
            <a:ext cx="7240588" cy="5492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p:txBody>
          <a:bodyPr/>
          <a:lstStyle/>
          <a:p>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pic>
        <p:nvPicPr>
          <p:cNvPr id="667677" name="图片 667676" descr="title_slide_cell_division"/>
          <p:cNvPicPr>
            <a:picLocks noChangeAspect="1"/>
          </p:cNvPicPr>
          <p:nvPr userDrawn="1"/>
        </p:nvPicPr>
        <p:blipFill>
          <a:blip r:embed="rId2"/>
          <a:stretch>
            <a:fillRect/>
          </a:stretch>
        </p:blipFill>
        <p:spPr>
          <a:xfrm>
            <a:off x="0" y="0"/>
            <a:ext cx="9140825" cy="6854825"/>
          </a:xfrm>
          <a:prstGeom prst="rect">
            <a:avLst/>
          </a:prstGeom>
          <a:noFill/>
          <a:ln w="9525">
            <a:noFill/>
          </a:ln>
        </p:spPr>
      </p:pic>
      <p:sp>
        <p:nvSpPr>
          <p:cNvPr id="667668" name="文本框 667667"/>
          <p:cNvSpPr txBox="1"/>
          <p:nvPr userDrawn="1"/>
        </p:nvSpPr>
        <p:spPr>
          <a:xfrm>
            <a:off x="6445250" y="6654800"/>
            <a:ext cx="2133600" cy="244475"/>
          </a:xfrm>
          <a:prstGeom prst="rect">
            <a:avLst/>
          </a:prstGeom>
          <a:noFill/>
          <a:ln w="9525">
            <a:noFill/>
          </a:ln>
        </p:spPr>
        <p:txBody>
          <a:bodyPr>
            <a:spAutoFit/>
          </a:bodyPr>
          <a:p>
            <a:pPr lvl="0" algn="r" eaLnBrk="0" hangingPunct="0"/>
            <a:r>
              <a:rPr lang="en-GB" altLang="zh-CN" sz="1000" b="0">
                <a:solidFill>
                  <a:srgbClr val="5B0091"/>
                </a:solidFill>
                <a:cs typeface="Arial" panose="020B0604020202020204" pitchFamily="34" charset="0"/>
              </a:rPr>
              <a:t>© Boardworks Ltd 2008</a:t>
            </a:r>
            <a:endParaRPr lang="en-GB" altLang="zh-CN" sz="1000" b="0">
              <a:solidFill>
                <a:srgbClr val="5B0091"/>
              </a:solidFill>
              <a:ea typeface="Arial" panose="020B0604020202020204" pitchFamily="34" charset="0"/>
            </a:endParaRPr>
          </a:p>
        </p:txBody>
      </p:sp>
      <p:pic>
        <p:nvPicPr>
          <p:cNvPr id="667669" name="图片 667668" descr="forward_arrow_colour">
            <a:hlinkClick r:id="" action="ppaction://hlinkshowjump?jump=nextslide"/>
          </p:cNvPr>
          <p:cNvPicPr>
            <a:picLocks noChangeAspect="1"/>
          </p:cNvPicPr>
          <p:nvPr userDrawn="1"/>
        </p:nvPicPr>
        <p:blipFill>
          <a:blip r:embed="rId3"/>
          <a:stretch>
            <a:fillRect/>
          </a:stretch>
        </p:blipFill>
        <p:spPr>
          <a:xfrm>
            <a:off x="8447088" y="6167438"/>
            <a:ext cx="630237" cy="574675"/>
          </a:xfrm>
          <a:prstGeom prst="rect">
            <a:avLst/>
          </a:prstGeom>
          <a:noFill/>
          <a:ln w="9525">
            <a:noFill/>
          </a:ln>
        </p:spPr>
      </p:pic>
      <p:sp>
        <p:nvSpPr>
          <p:cNvPr id="667678" name="文本框 667677"/>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b="0" dirty="0">
                <a:solidFill>
                  <a:srgbClr val="5B0091"/>
                </a:solidFill>
                <a:cs typeface="Arial" panose="020B0604020202020204" pitchFamily="34" charset="0"/>
              </a:rPr>
            </a:fld>
            <a:r>
              <a:rPr lang="en-GB" altLang="zh-CN" sz="1000" b="0">
                <a:solidFill>
                  <a:srgbClr val="5B0091"/>
                </a:solidFill>
                <a:cs typeface="Arial" panose="020B0604020202020204" pitchFamily="34" charset="0"/>
              </a:rPr>
              <a:t> of 32</a:t>
            </a:r>
            <a:endParaRPr lang="en-GB" altLang="zh-CN" sz="1000" b="0">
              <a:solidFill>
                <a:srgbClr val="5B0091"/>
              </a:solidFill>
              <a:ea typeface="Arial" panose="020B0604020202020204" pitchFamily="34" charset="0"/>
            </a:endParaRPr>
          </a:p>
        </p:txBody>
      </p:sp>
    </p:spTree>
  </p:cSld>
  <p:clrMapOvr>
    <a:masterClrMapping/>
  </p:clrMapOvr>
  <p:hf sldNum="0" hdr="0"/>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42075" y="53975"/>
            <a:ext cx="2073275" cy="61229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22250" y="53975"/>
            <a:ext cx="6099635" cy="612298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7.png"/><Relationship Id="rId16" Type="http://schemas.openxmlformats.org/officeDocument/2006/relationships/image" Target="../media/image6.png"/><Relationship Id="rId15" Type="http://schemas.openxmlformats.org/officeDocument/2006/relationships/image" Target="../media/image5.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8" Type="http://schemas.openxmlformats.org/officeDocument/2006/relationships/theme" Target="../theme/theme2.xml"/><Relationship Id="rId17" Type="http://schemas.openxmlformats.org/officeDocument/2006/relationships/slide" Target="../slides/slide84.xml"/><Relationship Id="rId16" Type="http://schemas.openxmlformats.org/officeDocument/2006/relationships/slide" Target="../slides/slide31.xml"/><Relationship Id="rId15" Type="http://schemas.openxmlformats.org/officeDocument/2006/relationships/slide" Target="../slides/slide23.xml"/><Relationship Id="rId14" Type="http://schemas.openxmlformats.org/officeDocument/2006/relationships/image" Target="../media/image6.png"/><Relationship Id="rId13" Type="http://schemas.openxmlformats.org/officeDocument/2006/relationships/image" Target="../media/image2.png"/><Relationship Id="rId12" Type="http://schemas.openxmlformats.org/officeDocument/2006/relationships/image" Target="../media/image8.png"/><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8" Type="http://schemas.openxmlformats.org/officeDocument/2006/relationships/theme" Target="../theme/theme3.xml"/><Relationship Id="rId17" Type="http://schemas.openxmlformats.org/officeDocument/2006/relationships/slide" Target="../slides/slide4.xml"/><Relationship Id="rId16" Type="http://schemas.openxmlformats.org/officeDocument/2006/relationships/slide" Target="../slides/slide84.xml"/><Relationship Id="rId15" Type="http://schemas.openxmlformats.org/officeDocument/2006/relationships/slide" Target="../slides/slide31.xml"/><Relationship Id="rId14" Type="http://schemas.openxmlformats.org/officeDocument/2006/relationships/image" Target="../media/image6.png"/><Relationship Id="rId13" Type="http://schemas.openxmlformats.org/officeDocument/2006/relationships/image" Target="../media/image2.png"/><Relationship Id="rId12" Type="http://schemas.openxmlformats.org/officeDocument/2006/relationships/image" Target="../media/image9.png"/><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8" Type="http://schemas.openxmlformats.org/officeDocument/2006/relationships/theme" Target="../theme/theme4.xml"/><Relationship Id="rId17" Type="http://schemas.openxmlformats.org/officeDocument/2006/relationships/slide" Target="../slides/slide4.xml"/><Relationship Id="rId16" Type="http://schemas.openxmlformats.org/officeDocument/2006/relationships/slide" Target="../slides/slide84.xml"/><Relationship Id="rId15" Type="http://schemas.openxmlformats.org/officeDocument/2006/relationships/slide" Target="../slides/slide23.xml"/><Relationship Id="rId14" Type="http://schemas.openxmlformats.org/officeDocument/2006/relationships/image" Target="../media/image6.png"/><Relationship Id="rId13" Type="http://schemas.openxmlformats.org/officeDocument/2006/relationships/image" Target="../media/image2.png"/><Relationship Id="rId12" Type="http://schemas.openxmlformats.org/officeDocument/2006/relationships/image" Target="../media/image10.png"/><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6.xml"/><Relationship Id="rId8" Type="http://schemas.openxmlformats.org/officeDocument/2006/relationships/slideLayout" Target="../slideLayouts/slideLayout55.xml"/><Relationship Id="rId7" Type="http://schemas.openxmlformats.org/officeDocument/2006/relationships/slideLayout" Target="../slideLayouts/slideLayout54.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3" Type="http://schemas.openxmlformats.org/officeDocument/2006/relationships/slideLayout" Target="../slideLayouts/slideLayout50.xml"/><Relationship Id="rId2" Type="http://schemas.openxmlformats.org/officeDocument/2006/relationships/slideLayout" Target="../slideLayouts/slideLayout49.xml"/><Relationship Id="rId18" Type="http://schemas.openxmlformats.org/officeDocument/2006/relationships/theme" Target="../theme/theme5.xml"/><Relationship Id="rId17" Type="http://schemas.openxmlformats.org/officeDocument/2006/relationships/slide" Target="../slides/slide4.xml"/><Relationship Id="rId16" Type="http://schemas.openxmlformats.org/officeDocument/2006/relationships/slide" Target="../slides/slide23.xml"/><Relationship Id="rId15" Type="http://schemas.openxmlformats.org/officeDocument/2006/relationships/slide" Target="../slides/slide31.xml"/><Relationship Id="rId14" Type="http://schemas.openxmlformats.org/officeDocument/2006/relationships/image" Target="../media/image6.png"/><Relationship Id="rId13" Type="http://schemas.openxmlformats.org/officeDocument/2006/relationships/image" Target="../media/image2.png"/><Relationship Id="rId12" Type="http://schemas.openxmlformats.org/officeDocument/2006/relationships/image" Target="../media/image11.png"/><Relationship Id="rId11" Type="http://schemas.openxmlformats.org/officeDocument/2006/relationships/slideLayout" Target="../slideLayouts/slideLayout58.xml"/><Relationship Id="rId10" Type="http://schemas.openxmlformats.org/officeDocument/2006/relationships/slideLayout" Target="../slideLayouts/slideLayout57.xml"/><Relationship Id="rId1"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7.xml"/><Relationship Id="rId8" Type="http://schemas.openxmlformats.org/officeDocument/2006/relationships/slideLayout" Target="../slideLayouts/slideLayout66.xml"/><Relationship Id="rId7" Type="http://schemas.openxmlformats.org/officeDocument/2006/relationships/slideLayout" Target="../slideLayouts/slideLayout65.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 Id="rId3" Type="http://schemas.openxmlformats.org/officeDocument/2006/relationships/slideLayout" Target="../slideLayouts/slideLayout61.xml"/><Relationship Id="rId2" Type="http://schemas.openxmlformats.org/officeDocument/2006/relationships/slideLayout" Target="../slideLayouts/slideLayout60.xml"/><Relationship Id="rId15" Type="http://schemas.openxmlformats.org/officeDocument/2006/relationships/theme" Target="../theme/theme6.xml"/><Relationship Id="rId14" Type="http://schemas.openxmlformats.org/officeDocument/2006/relationships/slide" Target="../slides/slide54.xml"/><Relationship Id="rId13" Type="http://schemas.openxmlformats.org/officeDocument/2006/relationships/image" Target="../media/image6.png"/><Relationship Id="rId12" Type="http://schemas.openxmlformats.org/officeDocument/2006/relationships/image" Target="../media/image12.png"/><Relationship Id="rId11" Type="http://schemas.openxmlformats.org/officeDocument/2006/relationships/slideLayout" Target="../slideLayouts/slideLayout69.xml"/><Relationship Id="rId10" Type="http://schemas.openxmlformats.org/officeDocument/2006/relationships/slideLayout" Target="../slideLayouts/slideLayout68.xml"/><Relationship Id="rId1" Type="http://schemas.openxmlformats.org/officeDocument/2006/relationships/slideLayout" Target="../slideLayouts/slideLayout59.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8.xml"/><Relationship Id="rId8" Type="http://schemas.openxmlformats.org/officeDocument/2006/relationships/slideLayout" Target="../slideLayouts/slideLayout77.xml"/><Relationship Id="rId7" Type="http://schemas.openxmlformats.org/officeDocument/2006/relationships/slideLayout" Target="../slideLayouts/slideLayout76.xml"/><Relationship Id="rId6" Type="http://schemas.openxmlformats.org/officeDocument/2006/relationships/slideLayout" Target="../slideLayouts/slideLayout75.xml"/><Relationship Id="rId5" Type="http://schemas.openxmlformats.org/officeDocument/2006/relationships/slideLayout" Target="../slideLayouts/slideLayout74.xml"/><Relationship Id="rId4" Type="http://schemas.openxmlformats.org/officeDocument/2006/relationships/slideLayout" Target="../slideLayouts/slideLayout73.xml"/><Relationship Id="rId3" Type="http://schemas.openxmlformats.org/officeDocument/2006/relationships/slideLayout" Target="../slideLayouts/slideLayout72.xml"/><Relationship Id="rId2" Type="http://schemas.openxmlformats.org/officeDocument/2006/relationships/slideLayout" Target="../slideLayouts/slideLayout71.xml"/><Relationship Id="rId17" Type="http://schemas.openxmlformats.org/officeDocument/2006/relationships/theme" Target="../theme/theme7.xml"/><Relationship Id="rId16" Type="http://schemas.openxmlformats.org/officeDocument/2006/relationships/image" Target="../media/image7.png"/><Relationship Id="rId15" Type="http://schemas.openxmlformats.org/officeDocument/2006/relationships/image" Target="../media/image6.png"/><Relationship Id="rId14" Type="http://schemas.openxmlformats.org/officeDocument/2006/relationships/image" Target="../media/image5.png"/><Relationship Id="rId13" Type="http://schemas.openxmlformats.org/officeDocument/2006/relationships/slideLayout" Target="../slideLayouts/slideLayout82.xml"/><Relationship Id="rId12" Type="http://schemas.openxmlformats.org/officeDocument/2006/relationships/slideLayout" Target="../slideLayouts/slideLayout81.xml"/><Relationship Id="rId11" Type="http://schemas.openxmlformats.org/officeDocument/2006/relationships/slideLayout" Target="../slideLayouts/slideLayout80.xml"/><Relationship Id="rId10" Type="http://schemas.openxmlformats.org/officeDocument/2006/relationships/slideLayout" Target="../slideLayouts/slideLayout79.xml"/><Relationship Id="rId1" Type="http://schemas.openxmlformats.org/officeDocument/2006/relationships/slideLayout" Target="../slideLayouts/slideLayout70.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91.xml"/><Relationship Id="rId8" Type="http://schemas.openxmlformats.org/officeDocument/2006/relationships/slideLayout" Target="../slideLayouts/slideLayout90.xml"/><Relationship Id="rId7" Type="http://schemas.openxmlformats.org/officeDocument/2006/relationships/slideLayout" Target="../slideLayouts/slideLayout89.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3" Type="http://schemas.openxmlformats.org/officeDocument/2006/relationships/slideLayout" Target="../slideLayouts/slideLayout85.xml"/><Relationship Id="rId2" Type="http://schemas.openxmlformats.org/officeDocument/2006/relationships/slideLayout" Target="../slideLayouts/slideLayout84.xml"/><Relationship Id="rId15" Type="http://schemas.openxmlformats.org/officeDocument/2006/relationships/theme" Target="../theme/theme8.xml"/><Relationship Id="rId14" Type="http://schemas.openxmlformats.org/officeDocument/2006/relationships/image" Target="../media/image7.png"/><Relationship Id="rId13" Type="http://schemas.openxmlformats.org/officeDocument/2006/relationships/image" Target="../media/image6.png"/><Relationship Id="rId12" Type="http://schemas.openxmlformats.org/officeDocument/2006/relationships/image" Target="../media/image5.png"/><Relationship Id="rId11" Type="http://schemas.openxmlformats.org/officeDocument/2006/relationships/slideLayout" Target="../slideLayouts/slideLayout93.xml"/><Relationship Id="rId10" Type="http://schemas.openxmlformats.org/officeDocument/2006/relationships/slideLayout" Target="../slideLayouts/slideLayout92.xml"/><Relationship Id="rId1"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86" name="图片 1085" descr="slide bground"/>
          <p:cNvPicPr>
            <a:picLocks noChangeAspect="1"/>
          </p:cNvPicPr>
          <p:nvPr userDrawn="1"/>
        </p:nvPicPr>
        <p:blipFill>
          <a:blip r:embed="rId15"/>
          <a:stretch>
            <a:fillRect/>
          </a:stretch>
        </p:blipFill>
        <p:spPr>
          <a:xfrm>
            <a:off x="0" y="0"/>
            <a:ext cx="9140825" cy="6854825"/>
          </a:xfrm>
          <a:prstGeom prst="rect">
            <a:avLst/>
          </a:prstGeom>
          <a:noFill/>
          <a:ln w="9525">
            <a:noFill/>
          </a:ln>
        </p:spPr>
      </p:pic>
      <p:sp>
        <p:nvSpPr>
          <p:cNvPr id="1072" name="文本框 1071"/>
          <p:cNvSpPr txBox="1"/>
          <p:nvPr/>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dirty="0">
                <a:solidFill>
                  <a:srgbClr val="5B0091"/>
                </a:solidFill>
                <a:cs typeface="Arial" panose="020B0604020202020204" pitchFamily="34" charset="0"/>
              </a:rPr>
            </a:fld>
            <a:r>
              <a:rPr lang="en-GB" altLang="zh-CN" sz="1000">
                <a:solidFill>
                  <a:srgbClr val="5B0091"/>
                </a:solidFill>
                <a:cs typeface="Arial" panose="020B0604020202020204" pitchFamily="34" charset="0"/>
              </a:rPr>
              <a:t> of 36</a:t>
            </a:r>
            <a:endParaRPr lang="en-GB" altLang="zh-CN" sz="1000">
              <a:solidFill>
                <a:srgbClr val="5B0091"/>
              </a:solidFill>
              <a:ea typeface="Arial" panose="020B0604020202020204" pitchFamily="34" charset="0"/>
            </a:endParaRPr>
          </a:p>
        </p:txBody>
      </p:sp>
      <p:sp>
        <p:nvSpPr>
          <p:cNvPr id="1073" name="文本框 1072"/>
          <p:cNvSpPr txBox="1"/>
          <p:nvPr/>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a:solidFill>
                  <a:srgbClr val="5B0091"/>
                </a:solidFill>
                <a:cs typeface="Arial" panose="020B0604020202020204" pitchFamily="34" charset="0"/>
              </a:rPr>
              <a:t>© Boardworks Ltd 2008</a:t>
            </a:r>
            <a:endParaRPr lang="en-GB" altLang="zh-CN" sz="1000">
              <a:solidFill>
                <a:srgbClr val="5B0091"/>
              </a:solidFill>
              <a:ea typeface="Arial" panose="020B0604020202020204" pitchFamily="34" charset="0"/>
            </a:endParaRPr>
          </a:p>
        </p:txBody>
      </p:sp>
      <p:pic>
        <p:nvPicPr>
          <p:cNvPr id="1074" name="图片 1073" descr="back_arrow_trans">
            <a:hlinkClick r:id="" action="ppaction://hlinkshowjump?jump=previousslide"/>
          </p:cNvPr>
          <p:cNvPicPr>
            <a:picLocks noChangeAspect="1"/>
          </p:cNvPicPr>
          <p:nvPr/>
        </p:nvPicPr>
        <p:blipFill>
          <a:blip r:embed="rId16"/>
          <a:stretch>
            <a:fillRect/>
          </a:stretch>
        </p:blipFill>
        <p:spPr>
          <a:xfrm>
            <a:off x="107950" y="6167438"/>
            <a:ext cx="630238" cy="574675"/>
          </a:xfrm>
          <a:prstGeom prst="rect">
            <a:avLst/>
          </a:prstGeom>
          <a:noFill/>
          <a:ln w="9525">
            <a:noFill/>
          </a:ln>
        </p:spPr>
      </p:pic>
      <p:sp>
        <p:nvSpPr>
          <p:cNvPr id="1077" name="标题 1076"/>
          <p:cNvSpPr>
            <a:spLocks noGrp="1"/>
          </p:cNvSpPr>
          <p:nvPr>
            <p:ph type="title"/>
          </p:nvPr>
        </p:nvSpPr>
        <p:spPr>
          <a:xfrm>
            <a:off x="222250" y="53975"/>
            <a:ext cx="7240588" cy="549275"/>
          </a:xfrm>
          <a:prstGeom prst="rect">
            <a:avLst/>
          </a:prstGeom>
          <a:noFill/>
          <a:ln w="9525">
            <a:noFill/>
          </a:ln>
        </p:spPr>
        <p:txBody>
          <a:bodyPr anchor="ctr" anchorCtr="0"/>
          <a:p>
            <a:pPr lvl="0"/>
            <a:r>
              <a:rPr lang="en-GB" altLang="zh-CN" dirty="0"/>
              <a:t>Click to edit Master title style</a:t>
            </a:r>
            <a:endParaRPr lang="en-GB" altLang="zh-CN" dirty="0"/>
          </a:p>
        </p:txBody>
      </p:sp>
      <p:pic>
        <p:nvPicPr>
          <p:cNvPr id="1084" name="图片 1083" descr="forward_arrow_grey">
            <a:hlinkClick r:id="" action="ppaction://hlinkshowjump?jump=nextslide"/>
          </p:cNvPr>
          <p:cNvPicPr>
            <a:picLocks noChangeAspect="1"/>
          </p:cNvPicPr>
          <p:nvPr/>
        </p:nvPicPr>
        <p:blipFill>
          <a:blip r:embed="rId17"/>
          <a:stretch>
            <a:fillRect/>
          </a:stretch>
        </p:blipFill>
        <p:spPr>
          <a:xfrm>
            <a:off x="8447088" y="6167438"/>
            <a:ext cx="630237" cy="5746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p:txStyles>
    <p:titleStyle>
      <a:lvl1pPr marL="0" lvl="0" indent="0" algn="l" defTabSz="914400" rtl="0" eaLnBrk="1" fontAlgn="base" latinLnBrk="0" hangingPunct="1">
        <a:lnSpc>
          <a:spcPct val="100000"/>
        </a:lnSpc>
        <a:spcBef>
          <a:spcPct val="0"/>
        </a:spcBef>
        <a:spcAft>
          <a:spcPct val="0"/>
        </a:spcAft>
        <a:buNone/>
        <a:defRPr sz="2800" b="1" i="0" u="none" kern="1200" baseline="0">
          <a:solidFill>
            <a:srgbClr val="10BC45"/>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None/>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921613" name="图片 921612" descr="contents_slide_nucleic_acids_a"/>
          <p:cNvPicPr>
            <a:picLocks noChangeAspect="1"/>
          </p:cNvPicPr>
          <p:nvPr userDrawn="1"/>
        </p:nvPicPr>
        <p:blipFill>
          <a:blip r:embed="rId12"/>
          <a:stretch>
            <a:fillRect/>
          </a:stretch>
        </p:blipFill>
        <p:spPr>
          <a:xfrm>
            <a:off x="0" y="0"/>
            <a:ext cx="9140825" cy="6854825"/>
          </a:xfrm>
          <a:prstGeom prst="rect">
            <a:avLst/>
          </a:prstGeom>
          <a:noFill/>
          <a:ln w="9525">
            <a:noFill/>
          </a:ln>
        </p:spPr>
      </p:pic>
      <p:pic>
        <p:nvPicPr>
          <p:cNvPr id="921609" name="图片 921608" descr="forward_arrow_colour">
            <a:hlinkClick r:id="" action="ppaction://hlinkshowjump?jump=nextslide"/>
          </p:cNvPr>
          <p:cNvPicPr>
            <a:picLocks noChangeAspect="1"/>
          </p:cNvPicPr>
          <p:nvPr/>
        </p:nvPicPr>
        <p:blipFill>
          <a:blip r:embed="rId13"/>
          <a:stretch>
            <a:fillRect/>
          </a:stretch>
        </p:blipFill>
        <p:spPr>
          <a:xfrm>
            <a:off x="8447088" y="6167438"/>
            <a:ext cx="630237" cy="574675"/>
          </a:xfrm>
          <a:prstGeom prst="rect">
            <a:avLst/>
          </a:prstGeom>
          <a:noFill/>
          <a:ln w="9525">
            <a:noFill/>
          </a:ln>
        </p:spPr>
      </p:pic>
      <p:pic>
        <p:nvPicPr>
          <p:cNvPr id="921610" name="图片 921609" descr="back_arrow_trans">
            <a:hlinkClick r:id="" action="ppaction://hlinkshowjump?jump=previousslide"/>
          </p:cNvPr>
          <p:cNvPicPr>
            <a:picLocks noChangeAspect="1"/>
          </p:cNvPicPr>
          <p:nvPr/>
        </p:nvPicPr>
        <p:blipFill>
          <a:blip r:embed="rId14"/>
          <a:stretch>
            <a:fillRect/>
          </a:stretch>
        </p:blipFill>
        <p:spPr>
          <a:xfrm>
            <a:off x="107950" y="6167438"/>
            <a:ext cx="630238" cy="574675"/>
          </a:xfrm>
          <a:prstGeom prst="rect">
            <a:avLst/>
          </a:prstGeom>
          <a:noFill/>
          <a:ln w="9525">
            <a:noFill/>
          </a:ln>
        </p:spPr>
      </p:pic>
      <p:sp>
        <p:nvSpPr>
          <p:cNvPr id="921611" name="文本框 921610"/>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dirty="0">
                <a:solidFill>
                  <a:srgbClr val="5B0091"/>
                </a:solidFill>
                <a:cs typeface="Arial" panose="020B0604020202020204" pitchFamily="34" charset="0"/>
              </a:rPr>
            </a:fld>
            <a:r>
              <a:rPr lang="en-GB" altLang="zh-CN" sz="1000">
                <a:solidFill>
                  <a:srgbClr val="5B0091"/>
                </a:solidFill>
                <a:cs typeface="Arial" panose="020B0604020202020204" pitchFamily="34" charset="0"/>
              </a:rPr>
              <a:t> of 36</a:t>
            </a:r>
            <a:endParaRPr lang="en-GB" altLang="zh-CN" sz="1000">
              <a:solidFill>
                <a:srgbClr val="5B0091"/>
              </a:solidFill>
              <a:ea typeface="Arial" panose="020B0604020202020204" pitchFamily="34" charset="0"/>
            </a:endParaRPr>
          </a:p>
        </p:txBody>
      </p:sp>
      <p:sp>
        <p:nvSpPr>
          <p:cNvPr id="921612" name="文本框 921611"/>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a:solidFill>
                  <a:srgbClr val="5B0091"/>
                </a:solidFill>
                <a:cs typeface="Arial" panose="020B0604020202020204" pitchFamily="34" charset="0"/>
              </a:rPr>
              <a:t>© Boardworks Ltd 2008</a:t>
            </a:r>
            <a:endParaRPr lang="en-GB" altLang="zh-CN" sz="1000">
              <a:solidFill>
                <a:srgbClr val="5B0091"/>
              </a:solidFill>
              <a:ea typeface="Arial" panose="020B0604020202020204" pitchFamily="34" charset="0"/>
            </a:endParaRPr>
          </a:p>
        </p:txBody>
      </p:sp>
      <p:sp>
        <p:nvSpPr>
          <p:cNvPr id="921614" name="矩形 921613">
            <a:hlinkClick r:id="rId15" action="ppaction://hlinksldjump"/>
          </p:cNvPr>
          <p:cNvSpPr/>
          <p:nvPr userDrawn="1"/>
        </p:nvSpPr>
        <p:spPr>
          <a:xfrm>
            <a:off x="3009900" y="3441700"/>
            <a:ext cx="3098800" cy="482600"/>
          </a:xfrm>
          <a:prstGeom prst="rect">
            <a:avLst/>
          </a:prstGeom>
          <a:noFill/>
          <a:ln w="38100">
            <a:noFill/>
          </a:ln>
        </p:spPr>
        <p:txBody>
          <a:bodyPr/>
          <a:p>
            <a:endParaRPr lang="zh-CN" altLang="en-US"/>
          </a:p>
        </p:txBody>
      </p:sp>
      <p:sp>
        <p:nvSpPr>
          <p:cNvPr id="921615" name="矩形 921614">
            <a:hlinkClick r:id="rId16" action="ppaction://hlinksldjump"/>
          </p:cNvPr>
          <p:cNvSpPr/>
          <p:nvPr userDrawn="1"/>
        </p:nvSpPr>
        <p:spPr>
          <a:xfrm>
            <a:off x="2857500" y="4572000"/>
            <a:ext cx="3390900" cy="469900"/>
          </a:xfrm>
          <a:prstGeom prst="rect">
            <a:avLst/>
          </a:prstGeom>
          <a:noFill/>
          <a:ln w="38100">
            <a:noFill/>
          </a:ln>
        </p:spPr>
        <p:txBody>
          <a:bodyPr/>
          <a:p>
            <a:endParaRPr lang="zh-CN" altLang="en-US"/>
          </a:p>
        </p:txBody>
      </p:sp>
      <p:sp>
        <p:nvSpPr>
          <p:cNvPr id="921616" name="矩形 921615">
            <a:hlinkClick r:id="rId17" action="ppaction://hlinksldjump"/>
          </p:cNvPr>
          <p:cNvSpPr/>
          <p:nvPr userDrawn="1"/>
        </p:nvSpPr>
        <p:spPr>
          <a:xfrm>
            <a:off x="2705100" y="5689600"/>
            <a:ext cx="3695700" cy="495300"/>
          </a:xfrm>
          <a:prstGeom prst="rect">
            <a:avLst/>
          </a:prstGeom>
          <a:noFill/>
          <a:ln w="38100">
            <a:noFill/>
          </a:ln>
        </p:spPr>
        <p:txBody>
          <a:bodyPr/>
          <a:p>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sldNum="0" hdr="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922632" name="图片 922631" descr="contents_slide_nucleic_acids_b"/>
          <p:cNvPicPr>
            <a:picLocks noChangeAspect="1"/>
          </p:cNvPicPr>
          <p:nvPr userDrawn="1"/>
        </p:nvPicPr>
        <p:blipFill>
          <a:blip r:embed="rId12"/>
          <a:stretch>
            <a:fillRect/>
          </a:stretch>
        </p:blipFill>
        <p:spPr>
          <a:xfrm>
            <a:off x="0" y="0"/>
            <a:ext cx="9140825" cy="6854825"/>
          </a:xfrm>
          <a:prstGeom prst="rect">
            <a:avLst/>
          </a:prstGeom>
          <a:noFill/>
          <a:ln w="9525">
            <a:noFill/>
          </a:ln>
        </p:spPr>
      </p:pic>
      <p:pic>
        <p:nvPicPr>
          <p:cNvPr id="922628" name="图片 922627" descr="forward_arrow_colour">
            <a:hlinkClick r:id="" action="ppaction://hlinkshowjump?jump=nextslide"/>
          </p:cNvPr>
          <p:cNvPicPr>
            <a:picLocks noChangeAspect="1"/>
          </p:cNvPicPr>
          <p:nvPr/>
        </p:nvPicPr>
        <p:blipFill>
          <a:blip r:embed="rId13"/>
          <a:stretch>
            <a:fillRect/>
          </a:stretch>
        </p:blipFill>
        <p:spPr>
          <a:xfrm>
            <a:off x="8447088" y="6167438"/>
            <a:ext cx="630237" cy="574675"/>
          </a:xfrm>
          <a:prstGeom prst="rect">
            <a:avLst/>
          </a:prstGeom>
          <a:noFill/>
          <a:ln w="9525">
            <a:noFill/>
          </a:ln>
        </p:spPr>
      </p:pic>
      <p:pic>
        <p:nvPicPr>
          <p:cNvPr id="922629" name="图片 922628" descr="back_arrow_trans">
            <a:hlinkClick r:id="" action="ppaction://hlinkshowjump?jump=previousslide"/>
          </p:cNvPr>
          <p:cNvPicPr>
            <a:picLocks noChangeAspect="1"/>
          </p:cNvPicPr>
          <p:nvPr/>
        </p:nvPicPr>
        <p:blipFill>
          <a:blip r:embed="rId14"/>
          <a:stretch>
            <a:fillRect/>
          </a:stretch>
        </p:blipFill>
        <p:spPr>
          <a:xfrm>
            <a:off x="107950" y="6167438"/>
            <a:ext cx="630238" cy="574675"/>
          </a:xfrm>
          <a:prstGeom prst="rect">
            <a:avLst/>
          </a:prstGeom>
          <a:noFill/>
          <a:ln w="9525">
            <a:noFill/>
          </a:ln>
        </p:spPr>
      </p:pic>
      <p:sp>
        <p:nvSpPr>
          <p:cNvPr id="922630" name="文本框 922629"/>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dirty="0">
                <a:solidFill>
                  <a:srgbClr val="5B0091"/>
                </a:solidFill>
                <a:cs typeface="Arial" panose="020B0604020202020204" pitchFamily="34" charset="0"/>
              </a:rPr>
            </a:fld>
            <a:r>
              <a:rPr lang="en-GB" altLang="zh-CN" sz="1000">
                <a:solidFill>
                  <a:srgbClr val="5B0091"/>
                </a:solidFill>
                <a:cs typeface="Arial" panose="020B0604020202020204" pitchFamily="34" charset="0"/>
              </a:rPr>
              <a:t> of 36</a:t>
            </a:r>
            <a:endParaRPr lang="en-GB" altLang="zh-CN" sz="1000">
              <a:solidFill>
                <a:srgbClr val="5B0091"/>
              </a:solidFill>
              <a:ea typeface="Arial" panose="020B0604020202020204" pitchFamily="34" charset="0"/>
            </a:endParaRPr>
          </a:p>
        </p:txBody>
      </p:sp>
      <p:sp>
        <p:nvSpPr>
          <p:cNvPr id="922631" name="文本框 922630"/>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a:solidFill>
                  <a:srgbClr val="5B0091"/>
                </a:solidFill>
                <a:cs typeface="Arial" panose="020B0604020202020204" pitchFamily="34" charset="0"/>
              </a:rPr>
              <a:t>© Boardworks Ltd 2008</a:t>
            </a:r>
            <a:endParaRPr lang="en-GB" altLang="zh-CN" sz="1000">
              <a:solidFill>
                <a:srgbClr val="5B0091"/>
              </a:solidFill>
              <a:ea typeface="Arial" panose="020B0604020202020204" pitchFamily="34" charset="0"/>
            </a:endParaRPr>
          </a:p>
        </p:txBody>
      </p:sp>
      <p:sp>
        <p:nvSpPr>
          <p:cNvPr id="922633" name="矩形 922632">
            <a:hlinkClick r:id="rId15" action="ppaction://hlinksldjump"/>
          </p:cNvPr>
          <p:cNvSpPr/>
          <p:nvPr userDrawn="1"/>
        </p:nvSpPr>
        <p:spPr>
          <a:xfrm>
            <a:off x="2857500" y="4572000"/>
            <a:ext cx="3390900" cy="469900"/>
          </a:xfrm>
          <a:prstGeom prst="rect">
            <a:avLst/>
          </a:prstGeom>
          <a:noFill/>
          <a:ln w="38100">
            <a:noFill/>
          </a:ln>
        </p:spPr>
        <p:txBody>
          <a:bodyPr/>
          <a:p>
            <a:endParaRPr lang="zh-CN" altLang="en-US"/>
          </a:p>
        </p:txBody>
      </p:sp>
      <p:sp>
        <p:nvSpPr>
          <p:cNvPr id="922634" name="矩形 922633">
            <a:hlinkClick r:id="rId16" action="ppaction://hlinksldjump"/>
          </p:cNvPr>
          <p:cNvSpPr/>
          <p:nvPr userDrawn="1"/>
        </p:nvSpPr>
        <p:spPr>
          <a:xfrm>
            <a:off x="2705100" y="5689600"/>
            <a:ext cx="3695700" cy="495300"/>
          </a:xfrm>
          <a:prstGeom prst="rect">
            <a:avLst/>
          </a:prstGeom>
          <a:noFill/>
          <a:ln w="38100">
            <a:noFill/>
          </a:ln>
        </p:spPr>
        <p:txBody>
          <a:bodyPr/>
          <a:p>
            <a:endParaRPr lang="zh-CN" altLang="en-US"/>
          </a:p>
        </p:txBody>
      </p:sp>
      <p:sp>
        <p:nvSpPr>
          <p:cNvPr id="922635" name="矩形 922634">
            <a:hlinkClick r:id="rId17" action="ppaction://hlinksldjump"/>
          </p:cNvPr>
          <p:cNvSpPr/>
          <p:nvPr userDrawn="1"/>
        </p:nvSpPr>
        <p:spPr>
          <a:xfrm>
            <a:off x="1816100" y="2284413"/>
            <a:ext cx="5461000" cy="495300"/>
          </a:xfrm>
          <a:prstGeom prst="rect">
            <a:avLst/>
          </a:prstGeom>
          <a:noFill/>
          <a:ln w="38100">
            <a:noFill/>
          </a:ln>
        </p:spPr>
        <p:txBody>
          <a:bodyPr/>
          <a:p>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sldNum="0" hdr="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923656" name="图片 923655" descr="contents_slide_nucleic_acids_c"/>
          <p:cNvPicPr>
            <a:picLocks noChangeAspect="1"/>
          </p:cNvPicPr>
          <p:nvPr userDrawn="1"/>
        </p:nvPicPr>
        <p:blipFill>
          <a:blip r:embed="rId12"/>
          <a:stretch>
            <a:fillRect/>
          </a:stretch>
        </p:blipFill>
        <p:spPr>
          <a:xfrm>
            <a:off x="0" y="0"/>
            <a:ext cx="9140825" cy="6854825"/>
          </a:xfrm>
          <a:prstGeom prst="rect">
            <a:avLst/>
          </a:prstGeom>
          <a:noFill/>
          <a:ln w="9525">
            <a:noFill/>
          </a:ln>
        </p:spPr>
      </p:pic>
      <p:pic>
        <p:nvPicPr>
          <p:cNvPr id="923652" name="图片 923651" descr="forward_arrow_colour">
            <a:hlinkClick r:id="" action="ppaction://hlinkshowjump?jump=nextslide"/>
          </p:cNvPr>
          <p:cNvPicPr>
            <a:picLocks noChangeAspect="1"/>
          </p:cNvPicPr>
          <p:nvPr/>
        </p:nvPicPr>
        <p:blipFill>
          <a:blip r:embed="rId13"/>
          <a:stretch>
            <a:fillRect/>
          </a:stretch>
        </p:blipFill>
        <p:spPr>
          <a:xfrm>
            <a:off x="8447088" y="6167438"/>
            <a:ext cx="630237" cy="574675"/>
          </a:xfrm>
          <a:prstGeom prst="rect">
            <a:avLst/>
          </a:prstGeom>
          <a:noFill/>
          <a:ln w="9525">
            <a:noFill/>
          </a:ln>
        </p:spPr>
      </p:pic>
      <p:pic>
        <p:nvPicPr>
          <p:cNvPr id="923653" name="图片 923652" descr="back_arrow_trans">
            <a:hlinkClick r:id="" action="ppaction://hlinkshowjump?jump=previousslide"/>
          </p:cNvPr>
          <p:cNvPicPr>
            <a:picLocks noChangeAspect="1"/>
          </p:cNvPicPr>
          <p:nvPr/>
        </p:nvPicPr>
        <p:blipFill>
          <a:blip r:embed="rId14"/>
          <a:stretch>
            <a:fillRect/>
          </a:stretch>
        </p:blipFill>
        <p:spPr>
          <a:xfrm>
            <a:off x="107950" y="6167438"/>
            <a:ext cx="630238" cy="574675"/>
          </a:xfrm>
          <a:prstGeom prst="rect">
            <a:avLst/>
          </a:prstGeom>
          <a:noFill/>
          <a:ln w="9525">
            <a:noFill/>
          </a:ln>
        </p:spPr>
      </p:pic>
      <p:sp>
        <p:nvSpPr>
          <p:cNvPr id="923654" name="文本框 923653"/>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dirty="0">
                <a:solidFill>
                  <a:srgbClr val="5B0091"/>
                </a:solidFill>
                <a:cs typeface="Arial" panose="020B0604020202020204" pitchFamily="34" charset="0"/>
              </a:rPr>
            </a:fld>
            <a:r>
              <a:rPr lang="en-GB" altLang="zh-CN" sz="1000">
                <a:solidFill>
                  <a:srgbClr val="5B0091"/>
                </a:solidFill>
                <a:cs typeface="Arial" panose="020B0604020202020204" pitchFamily="34" charset="0"/>
              </a:rPr>
              <a:t> of 36</a:t>
            </a:r>
            <a:endParaRPr lang="en-GB" altLang="zh-CN" sz="1000">
              <a:solidFill>
                <a:srgbClr val="5B0091"/>
              </a:solidFill>
              <a:ea typeface="Arial" panose="020B0604020202020204" pitchFamily="34" charset="0"/>
            </a:endParaRPr>
          </a:p>
        </p:txBody>
      </p:sp>
      <p:sp>
        <p:nvSpPr>
          <p:cNvPr id="923655" name="文本框 923654"/>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a:solidFill>
                  <a:srgbClr val="5B0091"/>
                </a:solidFill>
                <a:cs typeface="Arial" panose="020B0604020202020204" pitchFamily="34" charset="0"/>
              </a:rPr>
              <a:t>© Boardworks Ltd 2008</a:t>
            </a:r>
            <a:endParaRPr lang="en-GB" altLang="zh-CN" sz="1000">
              <a:solidFill>
                <a:srgbClr val="5B0091"/>
              </a:solidFill>
              <a:ea typeface="Arial" panose="020B0604020202020204" pitchFamily="34" charset="0"/>
            </a:endParaRPr>
          </a:p>
        </p:txBody>
      </p:sp>
      <p:sp>
        <p:nvSpPr>
          <p:cNvPr id="923657" name="矩形 923656">
            <a:hlinkClick r:id="rId15" action="ppaction://hlinksldjump"/>
          </p:cNvPr>
          <p:cNvSpPr/>
          <p:nvPr userDrawn="1"/>
        </p:nvSpPr>
        <p:spPr>
          <a:xfrm>
            <a:off x="3009900" y="3441700"/>
            <a:ext cx="3098800" cy="482600"/>
          </a:xfrm>
          <a:prstGeom prst="rect">
            <a:avLst/>
          </a:prstGeom>
          <a:noFill/>
          <a:ln w="38100">
            <a:noFill/>
          </a:ln>
        </p:spPr>
        <p:txBody>
          <a:bodyPr/>
          <a:p>
            <a:endParaRPr lang="zh-CN" altLang="en-US"/>
          </a:p>
        </p:txBody>
      </p:sp>
      <p:sp>
        <p:nvSpPr>
          <p:cNvPr id="923658" name="矩形 923657">
            <a:hlinkClick r:id="rId16" action="ppaction://hlinksldjump"/>
          </p:cNvPr>
          <p:cNvSpPr/>
          <p:nvPr userDrawn="1"/>
        </p:nvSpPr>
        <p:spPr>
          <a:xfrm>
            <a:off x="2705100" y="5689600"/>
            <a:ext cx="3695700" cy="495300"/>
          </a:xfrm>
          <a:prstGeom prst="rect">
            <a:avLst/>
          </a:prstGeom>
          <a:noFill/>
          <a:ln w="38100">
            <a:noFill/>
          </a:ln>
        </p:spPr>
        <p:txBody>
          <a:bodyPr/>
          <a:p>
            <a:endParaRPr lang="zh-CN" altLang="en-US"/>
          </a:p>
        </p:txBody>
      </p:sp>
      <p:sp>
        <p:nvSpPr>
          <p:cNvPr id="923659" name="矩形 923658">
            <a:hlinkClick r:id="rId17" action="ppaction://hlinksldjump"/>
          </p:cNvPr>
          <p:cNvSpPr/>
          <p:nvPr userDrawn="1"/>
        </p:nvSpPr>
        <p:spPr>
          <a:xfrm>
            <a:off x="1816100" y="2284413"/>
            <a:ext cx="5461000" cy="495300"/>
          </a:xfrm>
          <a:prstGeom prst="rect">
            <a:avLst/>
          </a:prstGeom>
          <a:noFill/>
          <a:ln w="38100">
            <a:noFill/>
          </a:ln>
        </p:spPr>
        <p:txBody>
          <a:bodyPr/>
          <a:p>
            <a:endParaRPr lang="zh-CN" alt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924682" name="图片 924681" descr="contents_slide_nucleic_acids_d"/>
          <p:cNvPicPr>
            <a:picLocks noChangeAspect="1"/>
          </p:cNvPicPr>
          <p:nvPr userDrawn="1"/>
        </p:nvPicPr>
        <p:blipFill>
          <a:blip r:embed="rId12"/>
          <a:stretch>
            <a:fillRect/>
          </a:stretch>
        </p:blipFill>
        <p:spPr>
          <a:xfrm>
            <a:off x="0" y="0"/>
            <a:ext cx="9140825" cy="6854825"/>
          </a:xfrm>
          <a:prstGeom prst="rect">
            <a:avLst/>
          </a:prstGeom>
          <a:noFill/>
          <a:ln w="9525">
            <a:noFill/>
          </a:ln>
        </p:spPr>
      </p:pic>
      <p:pic>
        <p:nvPicPr>
          <p:cNvPr id="924676" name="图片 924675" descr="forward_arrow_colour">
            <a:hlinkClick r:id="" action="ppaction://hlinkshowjump?jump=nextslide"/>
          </p:cNvPr>
          <p:cNvPicPr>
            <a:picLocks noChangeAspect="1"/>
          </p:cNvPicPr>
          <p:nvPr/>
        </p:nvPicPr>
        <p:blipFill>
          <a:blip r:embed="rId13"/>
          <a:stretch>
            <a:fillRect/>
          </a:stretch>
        </p:blipFill>
        <p:spPr>
          <a:xfrm>
            <a:off x="8447088" y="6167438"/>
            <a:ext cx="630237" cy="574675"/>
          </a:xfrm>
          <a:prstGeom prst="rect">
            <a:avLst/>
          </a:prstGeom>
          <a:noFill/>
          <a:ln w="9525">
            <a:noFill/>
          </a:ln>
        </p:spPr>
      </p:pic>
      <p:pic>
        <p:nvPicPr>
          <p:cNvPr id="924677" name="图片 924676" descr="back_arrow_trans">
            <a:hlinkClick r:id="" action="ppaction://hlinkshowjump?jump=previousslide"/>
          </p:cNvPr>
          <p:cNvPicPr>
            <a:picLocks noChangeAspect="1"/>
          </p:cNvPicPr>
          <p:nvPr/>
        </p:nvPicPr>
        <p:blipFill>
          <a:blip r:embed="rId14"/>
          <a:stretch>
            <a:fillRect/>
          </a:stretch>
        </p:blipFill>
        <p:spPr>
          <a:xfrm>
            <a:off x="107950" y="6167438"/>
            <a:ext cx="630238" cy="574675"/>
          </a:xfrm>
          <a:prstGeom prst="rect">
            <a:avLst/>
          </a:prstGeom>
          <a:noFill/>
          <a:ln w="9525">
            <a:noFill/>
          </a:ln>
        </p:spPr>
      </p:pic>
      <p:sp>
        <p:nvSpPr>
          <p:cNvPr id="924678" name="文本框 924677"/>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dirty="0">
                <a:solidFill>
                  <a:srgbClr val="5B0091"/>
                </a:solidFill>
                <a:cs typeface="Arial" panose="020B0604020202020204" pitchFamily="34" charset="0"/>
              </a:rPr>
            </a:fld>
            <a:r>
              <a:rPr lang="en-GB" altLang="zh-CN" sz="1000">
                <a:solidFill>
                  <a:srgbClr val="5B0091"/>
                </a:solidFill>
                <a:cs typeface="Arial" panose="020B0604020202020204" pitchFamily="34" charset="0"/>
              </a:rPr>
              <a:t> of 36</a:t>
            </a:r>
            <a:endParaRPr lang="en-GB" altLang="zh-CN" sz="1000">
              <a:solidFill>
                <a:srgbClr val="5B0091"/>
              </a:solidFill>
              <a:ea typeface="Arial" panose="020B0604020202020204" pitchFamily="34" charset="0"/>
            </a:endParaRPr>
          </a:p>
        </p:txBody>
      </p:sp>
      <p:sp>
        <p:nvSpPr>
          <p:cNvPr id="924679" name="文本框 924678"/>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a:solidFill>
                  <a:srgbClr val="5B0091"/>
                </a:solidFill>
                <a:cs typeface="Arial" panose="020B0604020202020204" pitchFamily="34" charset="0"/>
              </a:rPr>
              <a:t>© Boardworks Ltd 2008</a:t>
            </a:r>
            <a:endParaRPr lang="en-GB" altLang="zh-CN" sz="1000">
              <a:solidFill>
                <a:srgbClr val="5B0091"/>
              </a:solidFill>
              <a:ea typeface="Arial" panose="020B0604020202020204" pitchFamily="34" charset="0"/>
            </a:endParaRPr>
          </a:p>
        </p:txBody>
      </p:sp>
      <p:sp>
        <p:nvSpPr>
          <p:cNvPr id="924683" name="矩形 924682">
            <a:hlinkClick r:id="rId15" action="ppaction://hlinksldjump"/>
          </p:cNvPr>
          <p:cNvSpPr/>
          <p:nvPr userDrawn="1"/>
        </p:nvSpPr>
        <p:spPr>
          <a:xfrm>
            <a:off x="2857500" y="4572000"/>
            <a:ext cx="3390900" cy="469900"/>
          </a:xfrm>
          <a:prstGeom prst="rect">
            <a:avLst/>
          </a:prstGeom>
          <a:noFill/>
          <a:ln w="38100">
            <a:noFill/>
          </a:ln>
        </p:spPr>
        <p:txBody>
          <a:bodyPr/>
          <a:p>
            <a:endParaRPr lang="zh-CN" altLang="en-US"/>
          </a:p>
        </p:txBody>
      </p:sp>
      <p:sp>
        <p:nvSpPr>
          <p:cNvPr id="924684" name="矩形 924683">
            <a:hlinkClick r:id="rId16" action="ppaction://hlinksldjump"/>
          </p:cNvPr>
          <p:cNvSpPr/>
          <p:nvPr userDrawn="1"/>
        </p:nvSpPr>
        <p:spPr>
          <a:xfrm>
            <a:off x="3009900" y="3441700"/>
            <a:ext cx="3098800" cy="482600"/>
          </a:xfrm>
          <a:prstGeom prst="rect">
            <a:avLst/>
          </a:prstGeom>
          <a:noFill/>
          <a:ln w="38100">
            <a:noFill/>
          </a:ln>
        </p:spPr>
        <p:txBody>
          <a:bodyPr/>
          <a:p>
            <a:endParaRPr lang="zh-CN" altLang="en-US"/>
          </a:p>
        </p:txBody>
      </p:sp>
      <p:sp>
        <p:nvSpPr>
          <p:cNvPr id="924685" name="矩形 924684">
            <a:hlinkClick r:id="rId17" action="ppaction://hlinksldjump"/>
          </p:cNvPr>
          <p:cNvSpPr/>
          <p:nvPr userDrawn="1"/>
        </p:nvSpPr>
        <p:spPr>
          <a:xfrm>
            <a:off x="1816100" y="2284413"/>
            <a:ext cx="5461000" cy="495300"/>
          </a:xfrm>
          <a:prstGeom prst="rect">
            <a:avLst/>
          </a:prstGeom>
          <a:noFill/>
          <a:ln w="38100">
            <a:noFill/>
          </a:ln>
        </p:spPr>
        <p:txBody>
          <a:bodyPr/>
          <a:p>
            <a:endParaRPr lang="zh-CN" altLang="en-US"/>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sldNum="0" hdr="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2168834" name="图片 2168833" descr="slide_background"/>
          <p:cNvPicPr>
            <a:picLocks noChangeAspect="1"/>
          </p:cNvPicPr>
          <p:nvPr userDrawn="1"/>
        </p:nvPicPr>
        <p:blipFill>
          <a:blip r:embed="rId12"/>
          <a:stretch>
            <a:fillRect/>
          </a:stretch>
        </p:blipFill>
        <p:spPr>
          <a:xfrm>
            <a:off x="3175" y="0"/>
            <a:ext cx="9140825" cy="6854825"/>
          </a:xfrm>
          <a:prstGeom prst="rect">
            <a:avLst/>
          </a:prstGeom>
          <a:noFill/>
          <a:ln w="9525">
            <a:noFill/>
          </a:ln>
        </p:spPr>
      </p:pic>
      <p:sp>
        <p:nvSpPr>
          <p:cNvPr id="2168835" name="文本框 2168834"/>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dirty="0">
                <a:solidFill>
                  <a:srgbClr val="5B0091"/>
                </a:solidFill>
                <a:cs typeface="Arial" panose="020B0604020202020204" pitchFamily="34" charset="0"/>
              </a:rPr>
            </a:fld>
            <a:r>
              <a:rPr lang="en-GB" altLang="zh-CN" sz="1000">
                <a:solidFill>
                  <a:srgbClr val="5B0091"/>
                </a:solidFill>
                <a:cs typeface="Arial" panose="020B0604020202020204" pitchFamily="34" charset="0"/>
              </a:rPr>
              <a:t> of 36</a:t>
            </a:r>
            <a:endParaRPr lang="en-GB" altLang="zh-CN" sz="1000">
              <a:solidFill>
                <a:srgbClr val="5B0091"/>
              </a:solidFill>
              <a:ea typeface="Arial" panose="020B0604020202020204" pitchFamily="34" charset="0"/>
            </a:endParaRPr>
          </a:p>
        </p:txBody>
      </p:sp>
      <p:sp>
        <p:nvSpPr>
          <p:cNvPr id="2168836" name="文本框 2168835"/>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a:solidFill>
                  <a:srgbClr val="5B0091"/>
                </a:solidFill>
                <a:cs typeface="Arial" panose="020B0604020202020204" pitchFamily="34" charset="0"/>
              </a:rPr>
              <a:t>© Boardworks Ltd 2008</a:t>
            </a:r>
            <a:endParaRPr lang="en-GB" altLang="zh-CN" sz="1000">
              <a:solidFill>
                <a:srgbClr val="5B0091"/>
              </a:solidFill>
              <a:ea typeface="Arial" panose="020B0604020202020204" pitchFamily="34" charset="0"/>
            </a:endParaRPr>
          </a:p>
        </p:txBody>
      </p:sp>
      <p:pic>
        <p:nvPicPr>
          <p:cNvPr id="2168837" name="图片 2168836" descr="back_arrow_trans">
            <a:hlinkClick r:id="" action="ppaction://hlinkshowjump?jump=previousslide"/>
          </p:cNvPr>
          <p:cNvPicPr>
            <a:picLocks noChangeAspect="1"/>
          </p:cNvPicPr>
          <p:nvPr userDrawn="1"/>
        </p:nvPicPr>
        <p:blipFill>
          <a:blip r:embed="rId13"/>
          <a:stretch>
            <a:fillRect/>
          </a:stretch>
        </p:blipFill>
        <p:spPr>
          <a:xfrm>
            <a:off x="107950" y="6167438"/>
            <a:ext cx="630238" cy="574675"/>
          </a:xfrm>
          <a:prstGeom prst="rect">
            <a:avLst/>
          </a:prstGeom>
          <a:noFill/>
          <a:ln w="9525">
            <a:noFill/>
          </a:ln>
        </p:spPr>
      </p:pic>
      <p:sp>
        <p:nvSpPr>
          <p:cNvPr id="2168838" name="矩形 2168837">
            <a:hlinkClick r:id="" action="ppaction://noaction"/>
          </p:cNvPr>
          <p:cNvSpPr/>
          <p:nvPr userDrawn="1"/>
        </p:nvSpPr>
        <p:spPr>
          <a:xfrm>
            <a:off x="3746500" y="2247900"/>
            <a:ext cx="1625600" cy="596900"/>
          </a:xfrm>
          <a:prstGeom prst="rect">
            <a:avLst/>
          </a:prstGeom>
          <a:noFill/>
          <a:ln w="9525">
            <a:noFill/>
          </a:ln>
        </p:spPr>
        <p:txBody>
          <a:bodyPr/>
          <a:p>
            <a:endParaRPr lang="zh-CN" altLang="en-US"/>
          </a:p>
        </p:txBody>
      </p:sp>
      <p:sp>
        <p:nvSpPr>
          <p:cNvPr id="2168839" name="矩形 2168838">
            <a:hlinkClick r:id="rId14" action="ppaction://hlinksldjump"/>
          </p:cNvPr>
          <p:cNvSpPr/>
          <p:nvPr userDrawn="1"/>
        </p:nvSpPr>
        <p:spPr>
          <a:xfrm>
            <a:off x="2857500" y="4521200"/>
            <a:ext cx="3340100" cy="584200"/>
          </a:xfrm>
          <a:prstGeom prst="rect">
            <a:avLst/>
          </a:prstGeom>
          <a:noFill/>
          <a:ln w="9525">
            <a:noFill/>
          </a:ln>
        </p:spPr>
        <p:txBody>
          <a:bodyPr/>
          <a:p>
            <a:endParaRPr lang="zh-CN" altLang="en-US"/>
          </a:p>
        </p:txBody>
      </p:sp>
      <p:sp>
        <p:nvSpPr>
          <p:cNvPr id="2168840" name="矩形 2168839">
            <a:hlinkClick r:id="" action="ppaction://noaction"/>
          </p:cNvPr>
          <p:cNvSpPr/>
          <p:nvPr userDrawn="1"/>
        </p:nvSpPr>
        <p:spPr>
          <a:xfrm>
            <a:off x="2755900" y="3340100"/>
            <a:ext cx="3644900" cy="685800"/>
          </a:xfrm>
          <a:prstGeom prst="rect">
            <a:avLst/>
          </a:prstGeom>
          <a:noFill/>
          <a:ln w="9525">
            <a:noFill/>
          </a:ln>
        </p:spPr>
        <p:txBody>
          <a:bodyPr/>
          <a:p>
            <a:endParaRPr lang="zh-CN" altLang="en-US"/>
          </a:p>
        </p:txBody>
      </p:sp>
      <p:sp>
        <p:nvSpPr>
          <p:cNvPr id="2168841" name="标题 2168840"/>
          <p:cNvSpPr>
            <a:spLocks noGrp="1"/>
          </p:cNvSpPr>
          <p:nvPr>
            <p:ph type="title"/>
          </p:nvPr>
        </p:nvSpPr>
        <p:spPr>
          <a:xfrm>
            <a:off x="222250" y="53975"/>
            <a:ext cx="7240588" cy="549275"/>
          </a:xfrm>
          <a:prstGeom prst="rect">
            <a:avLst/>
          </a:prstGeom>
          <a:noFill/>
          <a:ln w="9525">
            <a:noFill/>
          </a:ln>
        </p:spPr>
        <p:txBody>
          <a:bodyPr anchor="ctr" anchorCtr="0"/>
          <a:p>
            <a:pPr lvl="0"/>
            <a:r>
              <a:rPr lang="en-GB" altLang="zh-CN" dirty="0"/>
              <a:t>Click to edit Master title style</a:t>
            </a:r>
            <a:endParaRPr lang="en-GB" altLang="zh-CN" dirty="0"/>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sldNum="0" hdr="0"/>
  <p:txStyles>
    <p:titleStyle>
      <a:lvl1pPr marL="0" lvl="0" indent="0" algn="l" defTabSz="914400" rtl="0" eaLnBrk="1" fontAlgn="base" latinLnBrk="0" hangingPunct="1">
        <a:lnSpc>
          <a:spcPct val="100000"/>
        </a:lnSpc>
        <a:spcBef>
          <a:spcPct val="0"/>
        </a:spcBef>
        <a:spcAft>
          <a:spcPct val="0"/>
        </a:spcAft>
        <a:buNone/>
        <a:defRPr sz="2800" b="1" i="0" u="none" kern="1200" baseline="0">
          <a:solidFill>
            <a:srgbClr val="10BC45"/>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85" name="图片 1084" descr="slide bground"/>
          <p:cNvPicPr>
            <a:picLocks noChangeAspect="1"/>
          </p:cNvPicPr>
          <p:nvPr userDrawn="1"/>
        </p:nvPicPr>
        <p:blipFill>
          <a:blip r:embed="rId14"/>
          <a:stretch>
            <a:fillRect/>
          </a:stretch>
        </p:blipFill>
        <p:spPr>
          <a:xfrm>
            <a:off x="0" y="0"/>
            <a:ext cx="9140825" cy="6854825"/>
          </a:xfrm>
          <a:prstGeom prst="rect">
            <a:avLst/>
          </a:prstGeom>
          <a:noFill/>
          <a:ln w="9525">
            <a:noFill/>
          </a:ln>
        </p:spPr>
      </p:pic>
      <p:sp>
        <p:nvSpPr>
          <p:cNvPr id="1072" name="文本框 1071"/>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dirty="0">
                <a:solidFill>
                  <a:srgbClr val="5B0091"/>
                </a:solidFill>
                <a:cs typeface="Arial" panose="020B0604020202020204" pitchFamily="34" charset="0"/>
              </a:rPr>
            </a:fld>
            <a:r>
              <a:rPr lang="en-GB" altLang="zh-CN" sz="1000">
                <a:solidFill>
                  <a:srgbClr val="5B0091"/>
                </a:solidFill>
                <a:cs typeface="Arial" panose="020B0604020202020204" pitchFamily="34" charset="0"/>
              </a:rPr>
              <a:t> of 36</a:t>
            </a:r>
            <a:endParaRPr lang="en-GB" altLang="zh-CN" sz="1000">
              <a:solidFill>
                <a:srgbClr val="5B0091"/>
              </a:solidFill>
              <a:ea typeface="Arial" panose="020B0604020202020204" pitchFamily="34" charset="0"/>
            </a:endParaRPr>
          </a:p>
        </p:txBody>
      </p:sp>
      <p:sp>
        <p:nvSpPr>
          <p:cNvPr id="1073" name="文本框 1072"/>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a:solidFill>
                  <a:srgbClr val="5B0091"/>
                </a:solidFill>
                <a:cs typeface="Arial" panose="020B0604020202020204" pitchFamily="34" charset="0"/>
              </a:rPr>
              <a:t>© Boardworks Ltd 2009</a:t>
            </a:r>
            <a:endParaRPr lang="en-GB" altLang="zh-CN" sz="1000">
              <a:solidFill>
                <a:srgbClr val="5B0091"/>
              </a:solidFill>
              <a:ea typeface="Arial" panose="020B0604020202020204" pitchFamily="34" charset="0"/>
            </a:endParaRPr>
          </a:p>
        </p:txBody>
      </p:sp>
      <p:pic>
        <p:nvPicPr>
          <p:cNvPr id="1074" name="图片 1073" descr="back_arrow_trans">
            <a:hlinkClick r:id="" action="ppaction://hlinkshowjump?jump=previousslide"/>
          </p:cNvPr>
          <p:cNvPicPr>
            <a:picLocks noChangeAspect="1"/>
          </p:cNvPicPr>
          <p:nvPr userDrawn="1"/>
        </p:nvPicPr>
        <p:blipFill>
          <a:blip r:embed="rId15"/>
          <a:stretch>
            <a:fillRect/>
          </a:stretch>
        </p:blipFill>
        <p:spPr>
          <a:xfrm>
            <a:off x="107950" y="6167438"/>
            <a:ext cx="630238" cy="574675"/>
          </a:xfrm>
          <a:prstGeom prst="rect">
            <a:avLst/>
          </a:prstGeom>
          <a:noFill/>
          <a:ln w="9525">
            <a:noFill/>
          </a:ln>
        </p:spPr>
      </p:pic>
      <p:sp>
        <p:nvSpPr>
          <p:cNvPr id="1077" name="标题 1076"/>
          <p:cNvSpPr>
            <a:spLocks noGrp="1"/>
          </p:cNvSpPr>
          <p:nvPr>
            <p:ph type="title"/>
          </p:nvPr>
        </p:nvSpPr>
        <p:spPr>
          <a:xfrm>
            <a:off x="222250" y="53975"/>
            <a:ext cx="7240588" cy="549275"/>
          </a:xfrm>
          <a:prstGeom prst="rect">
            <a:avLst/>
          </a:prstGeom>
          <a:noFill/>
          <a:ln w="9525">
            <a:noFill/>
          </a:ln>
        </p:spPr>
        <p:txBody>
          <a:bodyPr anchor="ctr" anchorCtr="0"/>
          <a:p>
            <a:pPr lvl="0"/>
            <a:r>
              <a:rPr lang="en-GB" altLang="zh-CN" dirty="0"/>
              <a:t>Click to edit Master title style</a:t>
            </a:r>
            <a:endParaRPr lang="en-GB" altLang="zh-CN" dirty="0"/>
          </a:p>
        </p:txBody>
      </p:sp>
      <p:pic>
        <p:nvPicPr>
          <p:cNvPr id="1084" name="图片 1083" descr="forward_arrow_grey">
            <a:hlinkClick r:id="" action="ppaction://hlinkshowjump?jump=nextslide"/>
          </p:cNvPr>
          <p:cNvPicPr>
            <a:picLocks noChangeAspect="1"/>
          </p:cNvPicPr>
          <p:nvPr userDrawn="1"/>
        </p:nvPicPr>
        <p:blipFill>
          <a:blip r:embed="rId16"/>
          <a:stretch>
            <a:fillRect/>
          </a:stretch>
        </p:blipFill>
        <p:spPr>
          <a:xfrm>
            <a:off x="8447088" y="6167438"/>
            <a:ext cx="630237" cy="5746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Lst>
  <p:hf sldNum="0" hdr="0"/>
  <p:txStyles>
    <p:titleStyle>
      <a:lvl1pPr marL="0" lvl="0" indent="0" algn="l" defTabSz="914400" rtl="0" eaLnBrk="1" fontAlgn="base" latinLnBrk="0" hangingPunct="1">
        <a:lnSpc>
          <a:spcPct val="100000"/>
        </a:lnSpc>
        <a:spcBef>
          <a:spcPct val="0"/>
        </a:spcBef>
        <a:spcAft>
          <a:spcPct val="0"/>
        </a:spcAft>
        <a:buNone/>
        <a:defRPr sz="2800" b="1" i="0" u="none" kern="1200" baseline="0">
          <a:solidFill>
            <a:srgbClr val="10BC45"/>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None/>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86" name="图片 1085" descr="slide bground"/>
          <p:cNvPicPr>
            <a:picLocks noChangeAspect="1"/>
          </p:cNvPicPr>
          <p:nvPr userDrawn="1"/>
        </p:nvPicPr>
        <p:blipFill>
          <a:blip r:embed="rId12"/>
          <a:stretch>
            <a:fillRect/>
          </a:stretch>
        </p:blipFill>
        <p:spPr>
          <a:xfrm>
            <a:off x="0" y="0"/>
            <a:ext cx="9140825" cy="6854825"/>
          </a:xfrm>
          <a:prstGeom prst="rect">
            <a:avLst/>
          </a:prstGeom>
          <a:noFill/>
          <a:ln w="9525">
            <a:noFill/>
          </a:ln>
        </p:spPr>
      </p:pic>
      <p:sp>
        <p:nvSpPr>
          <p:cNvPr id="1072" name="文本框 1071"/>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b="0" dirty="0">
                <a:solidFill>
                  <a:srgbClr val="5B0091"/>
                </a:solidFill>
                <a:cs typeface="Arial" panose="020B0604020202020204" pitchFamily="34" charset="0"/>
              </a:rPr>
            </a:fld>
            <a:r>
              <a:rPr lang="en-GB" altLang="zh-CN" sz="1000" b="0">
                <a:solidFill>
                  <a:srgbClr val="5B0091"/>
                </a:solidFill>
                <a:cs typeface="Arial" panose="020B0604020202020204" pitchFamily="34" charset="0"/>
              </a:rPr>
              <a:t> of 32</a:t>
            </a:r>
            <a:endParaRPr lang="en-GB" altLang="zh-CN" sz="1000" b="0">
              <a:solidFill>
                <a:srgbClr val="5B0091"/>
              </a:solidFill>
              <a:ea typeface="Arial" panose="020B0604020202020204" pitchFamily="34" charset="0"/>
            </a:endParaRPr>
          </a:p>
        </p:txBody>
      </p:sp>
      <p:sp>
        <p:nvSpPr>
          <p:cNvPr id="1073" name="文本框 1072"/>
          <p:cNvSpPr txBox="1"/>
          <p:nvPr userDrawn="1"/>
        </p:nvSpPr>
        <p:spPr>
          <a:xfrm>
            <a:off x="6445250" y="6654800"/>
            <a:ext cx="2133600" cy="244475"/>
          </a:xfrm>
          <a:prstGeom prst="rect">
            <a:avLst/>
          </a:prstGeom>
          <a:noFill/>
          <a:ln w="9525">
            <a:noFill/>
          </a:ln>
        </p:spPr>
        <p:txBody>
          <a:bodyPr>
            <a:spAutoFit/>
          </a:bodyPr>
          <a:p>
            <a:pPr lvl="0" algn="r" eaLnBrk="0" hangingPunct="0"/>
            <a:r>
              <a:rPr lang="en-GB" altLang="zh-CN" sz="1000" b="0">
                <a:solidFill>
                  <a:srgbClr val="5B0091"/>
                </a:solidFill>
                <a:cs typeface="Arial" panose="020B0604020202020204" pitchFamily="34" charset="0"/>
              </a:rPr>
              <a:t>© Boardworks Ltd 2008</a:t>
            </a:r>
            <a:endParaRPr lang="en-GB" altLang="zh-CN" sz="1000" b="0">
              <a:solidFill>
                <a:srgbClr val="5B0091"/>
              </a:solidFill>
              <a:ea typeface="Arial" panose="020B0604020202020204" pitchFamily="34" charset="0"/>
            </a:endParaRPr>
          </a:p>
        </p:txBody>
      </p:sp>
      <p:pic>
        <p:nvPicPr>
          <p:cNvPr id="1074" name="图片 1073" descr="back_arrow_trans">
            <a:hlinkClick r:id="" action="ppaction://hlinkshowjump?jump=previousslide"/>
          </p:cNvPr>
          <p:cNvPicPr>
            <a:picLocks noChangeAspect="1"/>
          </p:cNvPicPr>
          <p:nvPr userDrawn="1"/>
        </p:nvPicPr>
        <p:blipFill>
          <a:blip r:embed="rId13"/>
          <a:stretch>
            <a:fillRect/>
          </a:stretch>
        </p:blipFill>
        <p:spPr>
          <a:xfrm>
            <a:off x="107950" y="6167438"/>
            <a:ext cx="630238" cy="574675"/>
          </a:xfrm>
          <a:prstGeom prst="rect">
            <a:avLst/>
          </a:prstGeom>
          <a:noFill/>
          <a:ln w="9525">
            <a:noFill/>
          </a:ln>
        </p:spPr>
      </p:pic>
      <p:sp>
        <p:nvSpPr>
          <p:cNvPr id="1077" name="标题 1076"/>
          <p:cNvSpPr>
            <a:spLocks noGrp="1"/>
          </p:cNvSpPr>
          <p:nvPr>
            <p:ph type="title"/>
          </p:nvPr>
        </p:nvSpPr>
        <p:spPr>
          <a:xfrm>
            <a:off x="222250" y="53975"/>
            <a:ext cx="7240588" cy="549275"/>
          </a:xfrm>
          <a:prstGeom prst="rect">
            <a:avLst/>
          </a:prstGeom>
          <a:noFill/>
          <a:ln w="9525">
            <a:noFill/>
          </a:ln>
        </p:spPr>
        <p:txBody>
          <a:bodyPr anchor="ctr" anchorCtr="0"/>
          <a:p>
            <a:pPr lvl="0"/>
            <a:r>
              <a:rPr lang="en-GB" altLang="zh-CN" dirty="0"/>
              <a:t>Click to edit Master title style</a:t>
            </a:r>
            <a:endParaRPr lang="en-GB" altLang="zh-CN" dirty="0"/>
          </a:p>
        </p:txBody>
      </p:sp>
      <p:pic>
        <p:nvPicPr>
          <p:cNvPr id="1084" name="图片 1083" descr="forward_arrow_grey">
            <a:hlinkClick r:id="" action="ppaction://hlinkshowjump?jump=nextslide"/>
          </p:cNvPr>
          <p:cNvPicPr>
            <a:picLocks noChangeAspect="1"/>
          </p:cNvPicPr>
          <p:nvPr userDrawn="1"/>
        </p:nvPicPr>
        <p:blipFill>
          <a:blip r:embed="rId14"/>
          <a:stretch>
            <a:fillRect/>
          </a:stretch>
        </p:blipFill>
        <p:spPr>
          <a:xfrm>
            <a:off x="8447088" y="6167438"/>
            <a:ext cx="630237" cy="5746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sldNum="0" hdr="0"/>
  <p:txStyles>
    <p:titleStyle>
      <a:lvl1pPr marL="0" lvl="0" indent="0" algn="l" defTabSz="914400" rtl="0" eaLnBrk="1" fontAlgn="base" latinLnBrk="0" hangingPunct="1">
        <a:lnSpc>
          <a:spcPct val="100000"/>
        </a:lnSpc>
        <a:spcBef>
          <a:spcPct val="0"/>
        </a:spcBef>
        <a:spcAft>
          <a:spcPct val="0"/>
        </a:spcAft>
        <a:buNone/>
        <a:defRPr sz="2800" b="1" i="0" u="none" kern="1200" baseline="0">
          <a:solidFill>
            <a:srgbClr val="10BC45"/>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None/>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sz="2400" b="1"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sz="2400" b="1"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sz="2400" b="1"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sz="2400" b="1" i="0" u="none" kern="1200" baseline="0">
          <a:solidFill>
            <a:srgbClr val="010066"/>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vmlDrawing" Target="../drawings/vmlDrawing2.vml"/><Relationship Id="rId6" Type="http://schemas.openxmlformats.org/officeDocument/2006/relationships/slideLayout" Target="../slideLayouts/slideLayout2.xml"/><Relationship Id="rId5" Type="http://schemas.openxmlformats.org/officeDocument/2006/relationships/image" Target="../media/image26.wmf"/><Relationship Id="rId4" Type="http://schemas.openxmlformats.org/officeDocument/2006/relationships/control" Target="../activeX/activeX2.xml"/><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vmlDrawing" Target="../drawings/vmlDrawing3.vml"/><Relationship Id="rId6" Type="http://schemas.openxmlformats.org/officeDocument/2006/relationships/slideLayout" Target="../slideLayouts/slideLayout2.xml"/><Relationship Id="rId5" Type="http://schemas.openxmlformats.org/officeDocument/2006/relationships/image" Target="../media/image27.wmf"/><Relationship Id="rId4" Type="http://schemas.openxmlformats.org/officeDocument/2006/relationships/control" Target="../activeX/activeX3.xml"/><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vmlDrawing" Target="../drawings/vmlDrawing4.vml"/><Relationship Id="rId6" Type="http://schemas.openxmlformats.org/officeDocument/2006/relationships/slideLayout" Target="../slideLayouts/slideLayout2.xml"/><Relationship Id="rId5" Type="http://schemas.openxmlformats.org/officeDocument/2006/relationships/image" Target="../media/image28.wmf"/><Relationship Id="rId4" Type="http://schemas.openxmlformats.org/officeDocument/2006/relationships/control" Target="../activeX/activeX4.xml"/><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30.jpeg"/><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image" Target="../media/image32.wmf"/><Relationship Id="rId3" Type="http://schemas.openxmlformats.org/officeDocument/2006/relationships/control" Target="../activeX/activeX5.xml"/><Relationship Id="rId2" Type="http://schemas.openxmlformats.org/officeDocument/2006/relationships/image" Target="../media/image2.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tags" Target="../tags/tag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tags" Target="../tags/tag9.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35.jpeg"/><Relationship Id="rId2" Type="http://schemas.openxmlformats.org/officeDocument/2006/relationships/image" Target="../media/image15.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36.wmf"/><Relationship Id="rId3" Type="http://schemas.openxmlformats.org/officeDocument/2006/relationships/control" Target="../activeX/activeX6.xml"/><Relationship Id="rId2" Type="http://schemas.openxmlformats.org/officeDocument/2006/relationships/image" Target="../media/image2.png"/><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7.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38.wmf"/><Relationship Id="rId3" Type="http://schemas.openxmlformats.org/officeDocument/2006/relationships/control" Target="../activeX/activeX7.xml"/><Relationship Id="rId2" Type="http://schemas.openxmlformats.org/officeDocument/2006/relationships/image" Target="../media/image2.png"/><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vmlDrawing" Target="../drawings/vmlDrawing8.vml"/><Relationship Id="rId7"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control" Target="../activeX/activeX8.xml"/><Relationship Id="rId4" Type="http://schemas.openxmlformats.org/officeDocument/2006/relationships/image" Target="../media/image15.png"/><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vmlDrawing" Target="../drawings/vmlDrawing9.vml"/><Relationship Id="rId5" Type="http://schemas.openxmlformats.org/officeDocument/2006/relationships/slideLayout" Target="../slideLayouts/slideLayout2.xml"/><Relationship Id="rId4" Type="http://schemas.openxmlformats.org/officeDocument/2006/relationships/image" Target="../media/image41.wmf"/><Relationship Id="rId3" Type="http://schemas.openxmlformats.org/officeDocument/2006/relationships/control" Target="../activeX/activeX9.xml"/><Relationship Id="rId2" Type="http://schemas.openxmlformats.org/officeDocument/2006/relationships/image" Target="../media/image2.png"/><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vmlDrawing" Target="../drawings/vmlDrawing10.vml"/><Relationship Id="rId5" Type="http://schemas.openxmlformats.org/officeDocument/2006/relationships/slideLayout" Target="../slideLayouts/slideLayout12.xml"/><Relationship Id="rId4" Type="http://schemas.openxmlformats.org/officeDocument/2006/relationships/image" Target="../media/image42.wmf"/><Relationship Id="rId3" Type="http://schemas.openxmlformats.org/officeDocument/2006/relationships/control" Target="../activeX/activeX10.xml"/><Relationship Id="rId2" Type="http://schemas.openxmlformats.org/officeDocument/2006/relationships/image" Target="../media/image2.png"/><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vmlDrawing" Target="../drawings/vmlDrawing11.vml"/><Relationship Id="rId5" Type="http://schemas.openxmlformats.org/officeDocument/2006/relationships/slideLayout" Target="../slideLayouts/slideLayout2.xml"/><Relationship Id="rId4" Type="http://schemas.openxmlformats.org/officeDocument/2006/relationships/image" Target="../media/image43.wmf"/><Relationship Id="rId3" Type="http://schemas.openxmlformats.org/officeDocument/2006/relationships/control" Target="../activeX/activeX11.xml"/><Relationship Id="rId2" Type="http://schemas.openxmlformats.org/officeDocument/2006/relationships/image" Target="../media/image2.png"/><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vmlDrawing" Target="../drawings/vmlDrawing12.vml"/><Relationship Id="rId5" Type="http://schemas.openxmlformats.org/officeDocument/2006/relationships/slideLayout" Target="../slideLayouts/slideLayout2.xml"/><Relationship Id="rId4" Type="http://schemas.openxmlformats.org/officeDocument/2006/relationships/image" Target="../media/image44.wmf"/><Relationship Id="rId3" Type="http://schemas.openxmlformats.org/officeDocument/2006/relationships/control" Target="../activeX/activeX12.xml"/><Relationship Id="rId2" Type="http://schemas.openxmlformats.org/officeDocument/2006/relationships/image" Target="../media/image2.png"/><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50.jpeg"/><Relationship Id="rId1" Type="http://schemas.openxmlformats.org/officeDocument/2006/relationships/tags" Target="../tags/tag10.xml"/></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51.wmf"/><Relationship Id="rId3" Type="http://schemas.openxmlformats.org/officeDocument/2006/relationships/control" Target="../activeX/activeX13.xml"/><Relationship Id="rId2" Type="http://schemas.openxmlformats.org/officeDocument/2006/relationships/image" Target="../media/image2.png"/><Relationship Id="rId1" Type="http://schemas.openxmlformats.org/officeDocument/2006/relationships/image" Target="../media/image22.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52.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2.xml"/><Relationship Id="rId3" Type="http://schemas.openxmlformats.org/officeDocument/2006/relationships/image" Target="../media/image53.png"/><Relationship Id="rId2" Type="http://schemas.openxmlformats.org/officeDocument/2006/relationships/image" Target="../media/image15.png"/><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2.xml"/><Relationship Id="rId3" Type="http://schemas.openxmlformats.org/officeDocument/2006/relationships/image" Target="../media/image55.jpeg"/><Relationship Id="rId2" Type="http://schemas.openxmlformats.org/officeDocument/2006/relationships/tags" Target="../tags/tag11.xml"/><Relationship Id="rId1" Type="http://schemas.openxmlformats.org/officeDocument/2006/relationships/image" Target="../media/image54.jpe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2.xml"/><Relationship Id="rId4" Type="http://schemas.openxmlformats.org/officeDocument/2006/relationships/image" Target="../media/image55.jpeg"/><Relationship Id="rId3" Type="http://schemas.openxmlformats.org/officeDocument/2006/relationships/tags" Target="../tags/tag13.xml"/><Relationship Id="rId2" Type="http://schemas.openxmlformats.org/officeDocument/2006/relationships/image" Target="../media/image54.jpeg"/><Relationship Id="rId1" Type="http://schemas.openxmlformats.org/officeDocument/2006/relationships/tags" Target="../tags/tag12.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56.jpeg"/><Relationship Id="rId1" Type="http://schemas.openxmlformats.org/officeDocument/2006/relationships/tags" Target="../tags/tag14.xml"/></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2.xml"/><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15.png"/><Relationship Id="rId1" Type="http://schemas.openxmlformats.org/officeDocument/2006/relationships/image" Target="../media/image2.png"/></Relationships>
</file>

<file path=ppt/slides/_rels/slide48.xml.rels><?xml version="1.0" encoding="UTF-8" standalone="yes"?>
<Relationships xmlns="http://schemas.openxmlformats.org/package/2006/relationships"><Relationship Id="rId9" Type="http://schemas.openxmlformats.org/officeDocument/2006/relationships/notesSlide" Target="../notesSlides/notesSlide40.xml"/><Relationship Id="rId8" Type="http://schemas.openxmlformats.org/officeDocument/2006/relationships/vmlDrawing" Target="../drawings/vmlDrawing14.vml"/><Relationship Id="rId7" Type="http://schemas.openxmlformats.org/officeDocument/2006/relationships/slideLayout" Target="../slideLayouts/slideLayout71.xml"/><Relationship Id="rId6" Type="http://schemas.openxmlformats.org/officeDocument/2006/relationships/image" Target="../media/image60.wmf"/><Relationship Id="rId5" Type="http://schemas.openxmlformats.org/officeDocument/2006/relationships/control" Target="../activeX/activeX14.xml"/><Relationship Id="rId4" Type="http://schemas.openxmlformats.org/officeDocument/2006/relationships/image" Target="../media/image59.jpeg"/><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image" Target="../media/image2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GI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2.xml"/><Relationship Id="rId3" Type="http://schemas.openxmlformats.org/officeDocument/2006/relationships/image" Target="../media/image64.GIF"/><Relationship Id="rId2" Type="http://schemas.openxmlformats.org/officeDocument/2006/relationships/image" Target="../media/image63.png"/><Relationship Id="rId1" Type="http://schemas.openxmlformats.org/officeDocument/2006/relationships/tags" Target="../tags/tag15.xml"/></Relationships>
</file>

<file path=ppt/slides/_rels/slide54.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vmlDrawing" Target="../drawings/vmlDrawing15.vml"/><Relationship Id="rId5" Type="http://schemas.openxmlformats.org/officeDocument/2006/relationships/slideLayout" Target="../slideLayouts/slideLayout7.xml"/><Relationship Id="rId4" Type="http://schemas.openxmlformats.org/officeDocument/2006/relationships/image" Target="../media/image65.wmf"/><Relationship Id="rId3" Type="http://schemas.openxmlformats.org/officeDocument/2006/relationships/control" Target="../activeX/activeX15.xml"/><Relationship Id="rId2" Type="http://schemas.openxmlformats.org/officeDocument/2006/relationships/image" Target="../media/image2.png"/><Relationship Id="rId1" Type="http://schemas.openxmlformats.org/officeDocument/2006/relationships/image" Target="../media/image22.png"/></Relationships>
</file>

<file path=ppt/slides/_rels/slide55.xml.rels><?xml version="1.0" encoding="UTF-8" standalone="yes"?>
<Relationships xmlns="http://schemas.openxmlformats.org/package/2006/relationships"><Relationship Id="rId8" Type="http://schemas.openxmlformats.org/officeDocument/2006/relationships/notesSlide" Target="../notesSlides/notesSlide45.xml"/><Relationship Id="rId7" Type="http://schemas.openxmlformats.org/officeDocument/2006/relationships/vmlDrawing" Target="../drawings/vmlDrawing16.vml"/><Relationship Id="rId6" Type="http://schemas.openxmlformats.org/officeDocument/2006/relationships/slideLayout" Target="../slideLayouts/slideLayout2.xml"/><Relationship Id="rId5" Type="http://schemas.openxmlformats.org/officeDocument/2006/relationships/image" Target="../media/image66.wmf"/><Relationship Id="rId4" Type="http://schemas.openxmlformats.org/officeDocument/2006/relationships/control" Target="../activeX/activeX16.xml"/><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image" Target="../media/image22.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67.png"/></Relationships>
</file>

<file path=ppt/slides/_rels/slide57.xml.rels><?xml version="1.0" encoding="UTF-8" standalone="yes"?>
<Relationships xmlns="http://schemas.openxmlformats.org/package/2006/relationships"><Relationship Id="rId7" Type="http://schemas.openxmlformats.org/officeDocument/2006/relationships/notesSlide" Target="../notesSlides/notesSlide47.xml"/><Relationship Id="rId6" Type="http://schemas.openxmlformats.org/officeDocument/2006/relationships/vmlDrawing" Target="../drawings/vmlDrawing17.vml"/><Relationship Id="rId5" Type="http://schemas.openxmlformats.org/officeDocument/2006/relationships/slideLayout" Target="../slideLayouts/slideLayout13.xml"/><Relationship Id="rId4" Type="http://schemas.openxmlformats.org/officeDocument/2006/relationships/image" Target="../media/image68.wmf"/><Relationship Id="rId3" Type="http://schemas.openxmlformats.org/officeDocument/2006/relationships/control" Target="../activeX/activeX17.xml"/><Relationship Id="rId2" Type="http://schemas.openxmlformats.org/officeDocument/2006/relationships/image" Target="../media/image15.png"/><Relationship Id="rId1" Type="http://schemas.openxmlformats.org/officeDocument/2006/relationships/image" Target="../media/image22.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69.jpeg"/><Relationship Id="rId1" Type="http://schemas.openxmlformats.org/officeDocument/2006/relationships/tags" Target="../tags/tag16.xml"/></Relationships>
</file>

<file path=ppt/slides/_rels/slide59.xml.rels><?xml version="1.0" encoding="UTF-8" standalone="yes"?>
<Relationships xmlns="http://schemas.openxmlformats.org/package/2006/relationships"><Relationship Id="rId7" Type="http://schemas.openxmlformats.org/officeDocument/2006/relationships/notesSlide" Target="../notesSlides/notesSlide48.xml"/><Relationship Id="rId6" Type="http://schemas.openxmlformats.org/officeDocument/2006/relationships/vmlDrawing" Target="../drawings/vmlDrawing18.vml"/><Relationship Id="rId5" Type="http://schemas.openxmlformats.org/officeDocument/2006/relationships/slideLayout" Target="../slideLayouts/slideLayout89.xml"/><Relationship Id="rId4" Type="http://schemas.openxmlformats.org/officeDocument/2006/relationships/image" Target="../media/image70.wmf"/><Relationship Id="rId3" Type="http://schemas.openxmlformats.org/officeDocument/2006/relationships/control" Target="../activeX/activeX18.xml"/><Relationship Id="rId2" Type="http://schemas.openxmlformats.org/officeDocument/2006/relationships/image" Target="../media/image15.png"/><Relationship Id="rId1" Type="http://schemas.openxmlformats.org/officeDocument/2006/relationships/image" Target="../media/image22.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1.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image" Target="../media/image72.jpeg"/><Relationship Id="rId1"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2.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image" Target="../media/image7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2.xml"/><Relationship Id="rId7" Type="http://schemas.openxmlformats.org/officeDocument/2006/relationships/image" Target="../media/image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tags" Target="../tags/tag1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tags" Target="../tags/tag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23.wmf"/><Relationship Id="rId3" Type="http://schemas.openxmlformats.org/officeDocument/2006/relationships/control" Target="../activeX/activeX1.xml"/><Relationship Id="rId2" Type="http://schemas.openxmlformats.org/officeDocument/2006/relationships/image" Target="../media/image2.png"/><Relationship Id="rId1" Type="http://schemas.openxmlformats.org/officeDocument/2006/relationships/image" Target="../media/image2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jpeg"/><Relationship Id="rId1" Type="http://schemas.openxmlformats.org/officeDocument/2006/relationships/image" Target="../media/image79.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4.xml"/></Relationships>
</file>

<file path=ppt/slides/_rels/slide85.xml.rels><?xml version="1.0" encoding="UTF-8" standalone="yes"?>
<Relationships xmlns="http://schemas.openxmlformats.org/package/2006/relationships"><Relationship Id="rId7" Type="http://schemas.openxmlformats.org/officeDocument/2006/relationships/notesSlide" Target="../notesSlides/notesSlide59.xml"/><Relationship Id="rId6" Type="http://schemas.openxmlformats.org/officeDocument/2006/relationships/vmlDrawing" Target="../drawings/vmlDrawing19.vml"/><Relationship Id="rId5" Type="http://schemas.openxmlformats.org/officeDocument/2006/relationships/slideLayout" Target="../slideLayouts/slideLayout2.xml"/><Relationship Id="rId4" Type="http://schemas.openxmlformats.org/officeDocument/2006/relationships/image" Target="../media/image81.wmf"/><Relationship Id="rId3" Type="http://schemas.openxmlformats.org/officeDocument/2006/relationships/control" Target="../activeX/activeX19.xml"/><Relationship Id="rId2" Type="http://schemas.openxmlformats.org/officeDocument/2006/relationships/image" Target="../media/image2.png"/><Relationship Id="rId1" Type="http://schemas.openxmlformats.org/officeDocument/2006/relationships/image" Target="../media/image22.png"/></Relationships>
</file>

<file path=ppt/slides/_rels/slide86.xml.rels><?xml version="1.0" encoding="UTF-8" standalone="yes"?>
<Relationships xmlns="http://schemas.openxmlformats.org/package/2006/relationships"><Relationship Id="rId7" Type="http://schemas.openxmlformats.org/officeDocument/2006/relationships/notesSlide" Target="../notesSlides/notesSlide60.xml"/><Relationship Id="rId6" Type="http://schemas.openxmlformats.org/officeDocument/2006/relationships/vmlDrawing" Target="../drawings/vmlDrawing20.vml"/><Relationship Id="rId5" Type="http://schemas.openxmlformats.org/officeDocument/2006/relationships/slideLayout" Target="../slideLayouts/slideLayout2.xml"/><Relationship Id="rId4" Type="http://schemas.openxmlformats.org/officeDocument/2006/relationships/image" Target="../media/image82.wmf"/><Relationship Id="rId3" Type="http://schemas.openxmlformats.org/officeDocument/2006/relationships/control" Target="../activeX/activeX20.xml"/><Relationship Id="rId2" Type="http://schemas.openxmlformats.org/officeDocument/2006/relationships/image" Target="../media/image2.png"/><Relationship Id="rId1" Type="http://schemas.openxmlformats.org/officeDocument/2006/relationships/image" Target="../media/image22.png"/></Relationships>
</file>

<file path=ppt/slides/_rels/slide87.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vmlDrawing" Target="../drawings/vmlDrawing21.vml"/><Relationship Id="rId4" Type="http://schemas.openxmlformats.org/officeDocument/2006/relationships/slideLayout" Target="../slideLayouts/slideLayout60.xml"/><Relationship Id="rId3" Type="http://schemas.openxmlformats.org/officeDocument/2006/relationships/image" Target="../media/image83.wmf"/><Relationship Id="rId2" Type="http://schemas.openxmlformats.org/officeDocument/2006/relationships/control" Target="../activeX/activeX21.xml"/><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046480" y="4264025"/>
            <a:ext cx="5572760" cy="1894840"/>
          </a:xfrm>
          <a:prstGeom prst="rect">
            <a:avLst/>
          </a:prstGeom>
        </p:spPr>
      </p:pic>
      <p:sp>
        <p:nvSpPr>
          <p:cNvPr id="3" name="文本框 2"/>
          <p:cNvSpPr txBox="1"/>
          <p:nvPr/>
        </p:nvSpPr>
        <p:spPr>
          <a:xfrm>
            <a:off x="406400" y="862965"/>
            <a:ext cx="8077200" cy="3034665"/>
          </a:xfrm>
          <a:prstGeom prst="rect">
            <a:avLst/>
          </a:prstGeom>
          <a:noFill/>
        </p:spPr>
        <p:txBody>
          <a:bodyPr wrap="square" rtlCol="0" anchor="t">
            <a:noAutofit/>
          </a:bodyPr>
          <a:p>
            <a:pPr marL="342900" indent="-342900">
              <a:buFont typeface="Arial" panose="020B0604020202020204" pitchFamily="34" charset="0"/>
              <a:buChar char="•"/>
            </a:pPr>
            <a:r>
              <a:rPr lang="zh-CN" altLang="en-US"/>
              <a:t>purines combine with pyrimidines</a:t>
            </a:r>
            <a:r>
              <a:rPr lang="en-US" altLang="zh-CN"/>
              <a:t>,</a:t>
            </a:r>
            <a:r>
              <a:rPr lang="en-GB" altLang="zh-CN">
                <a:highlight>
                  <a:srgbClr val="FFFF00"/>
                </a:highlight>
                <a:sym typeface="+mn-ea"/>
              </a:rPr>
              <a:t>1:1 ratio of </a:t>
            </a:r>
            <a:r>
              <a:rPr lang="en-GB" altLang="zh-CN" dirty="0" err="1">
                <a:highlight>
                  <a:srgbClr val="FFFF00"/>
                </a:highlight>
                <a:sym typeface="+mn-ea"/>
              </a:rPr>
              <a:t>pyrimidine:purine</a:t>
            </a:r>
            <a:r>
              <a:rPr lang="en-GB" altLang="zh-CN">
                <a:highlight>
                  <a:srgbClr val="FFFF00"/>
                </a:highlight>
                <a:sym typeface="+mn-ea"/>
              </a:rPr>
              <a:t> bases</a:t>
            </a:r>
            <a:endParaRPr lang="zh-CN" altLang="en-US"/>
          </a:p>
          <a:p>
            <a:pPr marL="342900" indent="-342900">
              <a:buFont typeface="Arial" panose="020B0604020202020204" pitchFamily="34" charset="0"/>
              <a:buChar char="•"/>
            </a:pPr>
            <a:r>
              <a:rPr lang="zh-CN" altLang="en-US">
                <a:highlight>
                  <a:srgbClr val="FFFF00"/>
                </a:highlight>
              </a:rPr>
              <a:t>A links with T by two hydrogen bonds; G links with</a:t>
            </a:r>
            <a:r>
              <a:rPr lang="en-US" altLang="zh-CN">
                <a:highlight>
                  <a:srgbClr val="FFFF00"/>
                </a:highlight>
              </a:rPr>
              <a:t> </a:t>
            </a:r>
            <a:r>
              <a:rPr lang="zh-CN" altLang="en-US">
                <a:highlight>
                  <a:srgbClr val="FFFF00"/>
                </a:highlight>
              </a:rPr>
              <a:t>C by three hydrogen bonds.</a:t>
            </a:r>
            <a:endParaRPr lang="zh-CN" altLang="en-US">
              <a:highlight>
                <a:srgbClr val="FFFF00"/>
              </a:highlight>
            </a:endParaRPr>
          </a:p>
          <a:p>
            <a:pPr marL="342900" indent="-342900">
              <a:buFont typeface="Arial" panose="020B0604020202020204" pitchFamily="34" charset="0"/>
              <a:buChar char="•"/>
            </a:pPr>
            <a:r>
              <a:rPr lang="zh-CN" altLang="en-US"/>
              <a:t>in RNA, adenine pairs with uracil</a:t>
            </a:r>
            <a:r>
              <a:rPr lang="zh-CN" altLang="en-US">
                <a:highlight>
                  <a:srgbClr val="FFFF00"/>
                </a:highlight>
              </a:rPr>
              <a:t>（</a:t>
            </a:r>
            <a:r>
              <a:rPr lang="en-US" altLang="zh-CN">
                <a:highlight>
                  <a:srgbClr val="FFFF00"/>
                </a:highlight>
              </a:rPr>
              <a:t>A-U</a:t>
            </a:r>
            <a:r>
              <a:rPr lang="zh-CN" altLang="en-US">
                <a:highlight>
                  <a:srgbClr val="FFFF00"/>
                </a:highlight>
              </a:rPr>
              <a:t>）</a:t>
            </a:r>
            <a:endParaRPr lang="zh-CN" altLang="en-US"/>
          </a:p>
          <a:p>
            <a:pPr marL="342900" indent="-342900">
              <a:buFont typeface="Arial" panose="020B0604020202020204" pitchFamily="34" charset="0"/>
              <a:buChar char="•"/>
            </a:pPr>
            <a:r>
              <a:rPr lang="zh-CN" altLang="en-US">
                <a:sym typeface="+mn-ea"/>
              </a:rPr>
              <a:t>the distance between the two</a:t>
            </a:r>
            <a:r>
              <a:rPr lang="en-US" altLang="zh-CN">
                <a:sym typeface="+mn-ea"/>
              </a:rPr>
              <a:t> </a:t>
            </a:r>
            <a:r>
              <a:rPr lang="zh-CN" altLang="en-US">
                <a:sym typeface="+mn-ea"/>
              </a:rPr>
              <a:t>backbones is therefore constant and always three</a:t>
            </a:r>
            <a:r>
              <a:rPr lang="en-US" altLang="zh-CN">
                <a:sym typeface="+mn-ea"/>
              </a:rPr>
              <a:t> </a:t>
            </a:r>
            <a:r>
              <a:rPr lang="zh-CN" altLang="en-US">
                <a:sym typeface="+mn-ea"/>
              </a:rPr>
              <a:t>rings wide</a:t>
            </a:r>
            <a:endParaRPr lang="zh-CN" altLang="en-US"/>
          </a:p>
          <a:p>
            <a:pPr marL="342900" indent="-342900">
              <a:buFont typeface="Arial" panose="020B0604020202020204" pitchFamily="34" charset="0"/>
              <a:buChar char="•"/>
            </a:pPr>
            <a:endParaRPr lang="zh-CN" altLang="en-US"/>
          </a:p>
          <a:p>
            <a:pPr marL="342900" indent="-342900">
              <a:buFont typeface="Arial" panose="020B0604020202020204" pitchFamily="34" charset="0"/>
              <a:buChar char="•"/>
            </a:pPr>
            <a:endParaRPr lang="zh-CN" altLang="en-US"/>
          </a:p>
          <a:p>
            <a:endParaRPr lang="zh-CN" altLang="en-US"/>
          </a:p>
        </p:txBody>
      </p:sp>
      <p:sp>
        <p:nvSpPr>
          <p:cNvPr id="4" name="文本框 3"/>
          <p:cNvSpPr txBox="1"/>
          <p:nvPr/>
        </p:nvSpPr>
        <p:spPr>
          <a:xfrm>
            <a:off x="463550" y="39370"/>
            <a:ext cx="7308850" cy="521970"/>
          </a:xfrm>
          <a:prstGeom prst="rect">
            <a:avLst/>
          </a:prstGeom>
          <a:noFill/>
        </p:spPr>
        <p:txBody>
          <a:bodyPr wrap="square" rtlCol="0" anchor="t">
            <a:spAutoFit/>
          </a:bodyPr>
          <a:p>
            <a:r>
              <a:rPr lang="en-US" altLang="zh-CN" sz="2800">
                <a:highlight>
                  <a:srgbClr val="FFFF00"/>
                </a:highlight>
                <a:sym typeface="+mn-ea"/>
              </a:rPr>
              <a:t>Complementary base pairing</a:t>
            </a:r>
            <a:endParaRPr lang="en-US" altLang="zh-CN" sz="2800">
              <a:highlight>
                <a:srgbClr val="FFFF00"/>
              </a:highlight>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138114" name="标题 2138113"/>
          <p:cNvSpPr>
            <a:spLocks noGrp="1"/>
          </p:cNvSpPr>
          <p:nvPr>
            <p:ph type="title"/>
          </p:nvPr>
        </p:nvSpPr>
        <p:spPr/>
        <p:txBody>
          <a:bodyPr anchor="ctr" anchorCtr="0"/>
          <a:p>
            <a:r>
              <a:rPr lang="en-GB" altLang="zh-CN"/>
              <a:t>Base pairing rules</a:t>
            </a:r>
            <a:endParaRPr lang="en-GB" altLang="zh-CN"/>
          </a:p>
        </p:txBody>
      </p:sp>
      <p:pic>
        <p:nvPicPr>
          <p:cNvPr id="2138117" name="图片 2138116"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2138121" name="图片 2138120"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2138122" name="图片 2138121" descr="notes_icon"/>
          <p:cNvPicPr>
            <a:picLocks noChangeAspect="1"/>
          </p:cNvPicPr>
          <p:nvPr/>
        </p:nvPicPr>
        <p:blipFill>
          <a:blip r:embed="rId3"/>
          <a:stretch>
            <a:fillRect/>
          </a:stretch>
        </p:blipFill>
        <p:spPr>
          <a:xfrm>
            <a:off x="6973888" y="150813"/>
            <a:ext cx="442912" cy="387350"/>
          </a:xfrm>
          <a:prstGeom prst="rect">
            <a:avLst/>
          </a:prstGeom>
          <a:noFill/>
          <a:ln w="9525">
            <a:noFill/>
          </a:ln>
        </p:spPr>
      </p:pic>
    </p:spTree>
    <p:controls>
      <mc:AlternateContent xmlns:mc="http://schemas.openxmlformats.org/markup-compatibility/2006">
        <mc:Choice xmlns:v="urn:schemas-microsoft-com:vml" Requires="v">
          <p:control spid="2138127" name="" r:id="rId4" imgW="8699500" imgH="5308600"/>
        </mc:Choice>
        <mc:Fallback>
          <p:control name="" r:id="rId4" imgW="8699500" imgH="5308600">
            <p:pic>
              <p:nvPicPr>
                <p:cNvPr id="0" name="Host Control  2138126"/>
                <p:cNvPicPr/>
                <p:nvPr/>
              </p:nvPicPr>
              <p:blipFill>
                <a:blip r:embed="rId5"/>
                <a:stretch>
                  <a:fillRect/>
                </a:stretch>
              </p:blipFill>
              <p:spPr>
                <a:xfrm>
                  <a:off x="212725" y="800100"/>
                  <a:ext cx="8699500" cy="5308600"/>
                </a:xfrm>
                <a:prstGeom prst="rect">
                  <a:avLst/>
                </a:prstGeom>
              </p:spPr>
            </p:pic>
          </p:control>
        </mc:Fallback>
      </mc:AlternateContent>
    </p:controls>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86914" name="标题 2086913"/>
          <p:cNvSpPr>
            <a:spLocks noGrp="1"/>
          </p:cNvSpPr>
          <p:nvPr>
            <p:ph type="title"/>
          </p:nvPr>
        </p:nvSpPr>
        <p:spPr/>
        <p:txBody>
          <a:bodyPr anchor="ctr" anchorCtr="0"/>
          <a:p>
            <a:r>
              <a:rPr lang="en-GB" altLang="zh-CN"/>
              <a:t>Formation of nucleotides</a:t>
            </a:r>
            <a:endParaRPr lang="en-GB" altLang="zh-CN"/>
          </a:p>
        </p:txBody>
      </p:sp>
      <p:pic>
        <p:nvPicPr>
          <p:cNvPr id="2086926" name="图片 2086925"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2086927" name="图片 2086926" descr="notes_icon"/>
          <p:cNvPicPr>
            <a:picLocks noChangeAspect="1"/>
          </p:cNvPicPr>
          <p:nvPr/>
        </p:nvPicPr>
        <p:blipFill>
          <a:blip r:embed="rId2"/>
          <a:stretch>
            <a:fillRect/>
          </a:stretch>
        </p:blipFill>
        <p:spPr>
          <a:xfrm>
            <a:off x="6973888" y="150813"/>
            <a:ext cx="442912" cy="387350"/>
          </a:xfrm>
          <a:prstGeom prst="rect">
            <a:avLst/>
          </a:prstGeom>
          <a:noFill/>
          <a:ln w="9525">
            <a:noFill/>
          </a:ln>
        </p:spPr>
      </p:pic>
      <p:pic>
        <p:nvPicPr>
          <p:cNvPr id="2086928" name="图片 2086927"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spTree>
    <p:controls>
      <mc:AlternateContent xmlns:mc="http://schemas.openxmlformats.org/markup-compatibility/2006">
        <mc:Choice xmlns:v="urn:schemas-microsoft-com:vml" Requires="v">
          <p:control spid="2086934" name="" r:id="rId4" imgW="8699500" imgH="5308600"/>
        </mc:Choice>
        <mc:Fallback>
          <p:control name="" r:id="rId4" imgW="8699500" imgH="5308600">
            <p:pic>
              <p:nvPicPr>
                <p:cNvPr id="0" name="Host Control  2086933"/>
                <p:cNvPicPr/>
                <p:nvPr/>
              </p:nvPicPr>
              <p:blipFill>
                <a:blip r:embed="rId5"/>
                <a:stretch>
                  <a:fillRect/>
                </a:stretch>
              </p:blipFill>
              <p:spPr>
                <a:xfrm>
                  <a:off x="212725" y="800100"/>
                  <a:ext cx="8699500" cy="5308600"/>
                </a:xfrm>
                <a:prstGeom prst="rect">
                  <a:avLst/>
                </a:prstGeom>
              </p:spPr>
            </p:pic>
          </p:control>
        </mc:Fallback>
      </mc:AlternateContent>
    </p:controls>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grpSp>
        <p:nvGrpSpPr>
          <p:cNvPr id="18" name="组合 17"/>
          <p:cNvGrpSpPr/>
          <p:nvPr/>
        </p:nvGrpSpPr>
        <p:grpSpPr>
          <a:xfrm>
            <a:off x="1509713" y="2250758"/>
            <a:ext cx="6549866" cy="2334578"/>
            <a:chOff x="5640" y="3883"/>
            <a:chExt cx="8715" cy="3275"/>
          </a:xfrm>
        </p:grpSpPr>
        <p:sp>
          <p:nvSpPr>
            <p:cNvPr id="4" name="正五边形 3"/>
            <p:cNvSpPr/>
            <p:nvPr/>
          </p:nvSpPr>
          <p:spPr>
            <a:xfrm>
              <a:off x="8360" y="4780"/>
              <a:ext cx="2481" cy="2378"/>
            </a:xfrm>
            <a:prstGeom prst="pentagon">
              <a:avLst/>
            </a:prstGeom>
            <a:solidFill>
              <a:srgbClr val="E176E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5" name="矩形 4"/>
            <p:cNvSpPr/>
            <p:nvPr/>
          </p:nvSpPr>
          <p:spPr>
            <a:xfrm>
              <a:off x="12495" y="5221"/>
              <a:ext cx="1860" cy="956"/>
            </a:xfrm>
            <a:prstGeom prst="rect">
              <a:avLst/>
            </a:prstGeom>
            <a:solidFill>
              <a:srgbClr val="B7E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6" name="椭圆 5"/>
            <p:cNvSpPr/>
            <p:nvPr/>
          </p:nvSpPr>
          <p:spPr>
            <a:xfrm>
              <a:off x="5640" y="3883"/>
              <a:ext cx="1318" cy="1241"/>
            </a:xfrm>
            <a:prstGeom prst="ellipse">
              <a:avLst/>
            </a:prstGeom>
            <a:solidFill>
              <a:srgbClr val="FBD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solidFill>
                  <a:schemeClr val="accent6"/>
                </a:solidFill>
              </a:endParaRPr>
            </a:p>
          </p:txBody>
        </p:sp>
        <p:cxnSp>
          <p:nvCxnSpPr>
            <p:cNvPr id="7" name="直接连接符 6"/>
            <p:cNvCxnSpPr>
              <a:stCxn id="4" idx="5"/>
            </p:cNvCxnSpPr>
            <p:nvPr/>
          </p:nvCxnSpPr>
          <p:spPr>
            <a:xfrm>
              <a:off x="10841" y="5688"/>
              <a:ext cx="1654" cy="2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肘形连接符 7"/>
            <p:cNvCxnSpPr/>
            <p:nvPr/>
          </p:nvCxnSpPr>
          <p:spPr>
            <a:xfrm>
              <a:off x="8359" y="5689"/>
              <a:ext cx="5" cy="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9" name="肘形连接符 8"/>
            <p:cNvCxnSpPr/>
            <p:nvPr/>
          </p:nvCxnSpPr>
          <p:spPr>
            <a:xfrm rot="16200000" flipV="1">
              <a:off x="6950" y="4295"/>
              <a:ext cx="1421" cy="1406"/>
            </a:xfrm>
            <a:prstGeom prst="bentConnector3">
              <a:avLst>
                <a:gd name="adj1" fmla="val 97149"/>
              </a:avLst>
            </a:prstGeom>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1021080" y="3215640"/>
            <a:ext cx="1674019" cy="829945"/>
          </a:xfrm>
          <a:prstGeom prst="rect">
            <a:avLst/>
          </a:prstGeom>
          <a:noFill/>
        </p:spPr>
        <p:txBody>
          <a:bodyPr wrap="square" rtlCol="0">
            <a:spAutoFit/>
          </a:bodyPr>
          <a:p>
            <a:r>
              <a:rPr lang="en-US" altLang="zh-CN"/>
              <a:t>Phosphate group</a:t>
            </a:r>
            <a:endParaRPr lang="en-US" altLang="zh-CN"/>
          </a:p>
        </p:txBody>
      </p:sp>
      <p:sp>
        <p:nvSpPr>
          <p:cNvPr id="12" name="文本框 11"/>
          <p:cNvSpPr txBox="1"/>
          <p:nvPr/>
        </p:nvSpPr>
        <p:spPr>
          <a:xfrm>
            <a:off x="5950744" y="2609374"/>
            <a:ext cx="2830354" cy="460375"/>
          </a:xfrm>
          <a:prstGeom prst="rect">
            <a:avLst/>
          </a:prstGeom>
          <a:noFill/>
        </p:spPr>
        <p:txBody>
          <a:bodyPr wrap="square" rtlCol="0">
            <a:spAutoFit/>
          </a:bodyPr>
          <a:p>
            <a:r>
              <a:rPr lang="en-US" altLang="zh-CN"/>
              <a:t>Nitrogenous base</a:t>
            </a:r>
            <a:endParaRPr lang="en-US" altLang="zh-CN"/>
          </a:p>
        </p:txBody>
      </p:sp>
      <p:sp>
        <p:nvSpPr>
          <p:cNvPr id="13" name="文本框 12"/>
          <p:cNvSpPr txBox="1"/>
          <p:nvPr/>
        </p:nvSpPr>
        <p:spPr>
          <a:xfrm>
            <a:off x="3840004" y="4596289"/>
            <a:ext cx="1948339" cy="1014730"/>
          </a:xfrm>
          <a:prstGeom prst="rect">
            <a:avLst/>
          </a:prstGeom>
          <a:noFill/>
        </p:spPr>
        <p:txBody>
          <a:bodyPr wrap="square" rtlCol="0">
            <a:spAutoFit/>
          </a:bodyPr>
          <a:p>
            <a:r>
              <a:rPr lang="en-US" altLang="zh-CN"/>
              <a:t>Pentose</a:t>
            </a:r>
            <a:endParaRPr lang="en-US" altLang="zh-CN"/>
          </a:p>
          <a:p>
            <a:r>
              <a:rPr lang="en-US" altLang="zh-CN"/>
              <a:t>Deoxyribose</a:t>
            </a:r>
            <a:endParaRPr lang="en-US" altLang="zh-CN"/>
          </a:p>
        </p:txBody>
      </p:sp>
      <p:grpSp>
        <p:nvGrpSpPr>
          <p:cNvPr id="26" name="组合 25"/>
          <p:cNvGrpSpPr/>
          <p:nvPr/>
        </p:nvGrpSpPr>
        <p:grpSpPr>
          <a:xfrm>
            <a:off x="4916805" y="3327083"/>
            <a:ext cx="598170" cy="460534"/>
            <a:chOff x="10557" y="2656"/>
            <a:chExt cx="1256" cy="967"/>
          </a:xfrm>
        </p:grpSpPr>
        <p:sp>
          <p:nvSpPr>
            <p:cNvPr id="11" name="文本框 10"/>
            <p:cNvSpPr txBox="1"/>
            <p:nvPr/>
          </p:nvSpPr>
          <p:spPr>
            <a:xfrm flipH="1">
              <a:off x="10557" y="2656"/>
              <a:ext cx="820" cy="967"/>
            </a:xfrm>
            <a:prstGeom prst="rect">
              <a:avLst/>
            </a:prstGeom>
            <a:noFill/>
          </p:spPr>
          <p:txBody>
            <a:bodyPr wrap="square" rtlCol="0">
              <a:spAutoFit/>
            </a:bodyPr>
            <a:p>
              <a:r>
                <a:rPr lang="en-US" altLang="zh-CN"/>
                <a:t>1</a:t>
              </a:r>
              <a:endParaRPr lang="en-US" altLang="zh-CN"/>
            </a:p>
          </p:txBody>
        </p:sp>
        <p:sp>
          <p:nvSpPr>
            <p:cNvPr id="21" name="椭圆 20"/>
            <p:cNvSpPr/>
            <p:nvPr/>
          </p:nvSpPr>
          <p:spPr>
            <a:xfrm>
              <a:off x="11379" y="2926"/>
              <a:ext cx="434" cy="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grpSp>
      <p:grpSp>
        <p:nvGrpSpPr>
          <p:cNvPr id="31" name="组合 30"/>
          <p:cNvGrpSpPr/>
          <p:nvPr/>
        </p:nvGrpSpPr>
        <p:grpSpPr>
          <a:xfrm>
            <a:off x="3085624" y="2357438"/>
            <a:ext cx="545783" cy="460534"/>
            <a:chOff x="7785" y="2400"/>
            <a:chExt cx="1146" cy="967"/>
          </a:xfrm>
        </p:grpSpPr>
        <p:sp>
          <p:nvSpPr>
            <p:cNvPr id="19" name="文本框 18"/>
            <p:cNvSpPr txBox="1"/>
            <p:nvPr/>
          </p:nvSpPr>
          <p:spPr>
            <a:xfrm rot="10800000" flipV="1">
              <a:off x="7785" y="2400"/>
              <a:ext cx="990" cy="967"/>
            </a:xfrm>
            <a:prstGeom prst="rect">
              <a:avLst/>
            </a:prstGeom>
            <a:noFill/>
          </p:spPr>
          <p:txBody>
            <a:bodyPr wrap="square" rtlCol="0">
              <a:spAutoFit/>
            </a:bodyPr>
            <a:p>
              <a:r>
                <a:rPr lang="en-US" altLang="zh-CN"/>
                <a:t>5</a:t>
              </a:r>
              <a:endParaRPr lang="en-US" altLang="zh-CN"/>
            </a:p>
          </p:txBody>
        </p:sp>
        <p:sp>
          <p:nvSpPr>
            <p:cNvPr id="22" name="椭圆 21"/>
            <p:cNvSpPr/>
            <p:nvPr/>
          </p:nvSpPr>
          <p:spPr>
            <a:xfrm>
              <a:off x="8497" y="2670"/>
              <a:ext cx="434" cy="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grpSp>
      <p:grpSp>
        <p:nvGrpSpPr>
          <p:cNvPr id="30" name="组合 29"/>
          <p:cNvGrpSpPr/>
          <p:nvPr/>
        </p:nvGrpSpPr>
        <p:grpSpPr>
          <a:xfrm>
            <a:off x="3451860" y="3318986"/>
            <a:ext cx="637223" cy="460534"/>
            <a:chOff x="12883" y="7255"/>
            <a:chExt cx="1338" cy="967"/>
          </a:xfrm>
        </p:grpSpPr>
        <p:sp>
          <p:nvSpPr>
            <p:cNvPr id="17" name="文本框 16"/>
            <p:cNvSpPr txBox="1"/>
            <p:nvPr/>
          </p:nvSpPr>
          <p:spPr>
            <a:xfrm>
              <a:off x="13317" y="7255"/>
              <a:ext cx="904" cy="967"/>
            </a:xfrm>
            <a:prstGeom prst="rect">
              <a:avLst/>
            </a:prstGeom>
            <a:noFill/>
          </p:spPr>
          <p:txBody>
            <a:bodyPr wrap="square" rtlCol="0">
              <a:spAutoFit/>
            </a:bodyPr>
            <a:p>
              <a:r>
                <a:rPr lang="en-US" altLang="zh-CN"/>
                <a:t>4</a:t>
              </a:r>
              <a:endParaRPr lang="en-US" altLang="zh-CN"/>
            </a:p>
          </p:txBody>
        </p:sp>
        <p:sp>
          <p:nvSpPr>
            <p:cNvPr id="23" name="椭圆 22"/>
            <p:cNvSpPr/>
            <p:nvPr/>
          </p:nvSpPr>
          <p:spPr>
            <a:xfrm>
              <a:off x="12883" y="7543"/>
              <a:ext cx="434" cy="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grpSp>
      <p:grpSp>
        <p:nvGrpSpPr>
          <p:cNvPr id="28" name="组合 27"/>
          <p:cNvGrpSpPr/>
          <p:nvPr/>
        </p:nvGrpSpPr>
        <p:grpSpPr>
          <a:xfrm>
            <a:off x="3616166" y="4320540"/>
            <a:ext cx="430530" cy="460534"/>
            <a:chOff x="14181" y="7851"/>
            <a:chExt cx="904" cy="967"/>
          </a:xfrm>
        </p:grpSpPr>
        <p:sp>
          <p:nvSpPr>
            <p:cNvPr id="16" name="文本框 15"/>
            <p:cNvSpPr txBox="1"/>
            <p:nvPr/>
          </p:nvSpPr>
          <p:spPr>
            <a:xfrm>
              <a:off x="14181" y="7851"/>
              <a:ext cx="904" cy="967"/>
            </a:xfrm>
            <a:prstGeom prst="rect">
              <a:avLst/>
            </a:prstGeom>
            <a:noFill/>
          </p:spPr>
          <p:txBody>
            <a:bodyPr wrap="square" rtlCol="0">
              <a:spAutoFit/>
            </a:bodyPr>
            <a:p>
              <a:r>
                <a:rPr lang="en-US" altLang="zh-CN"/>
                <a:t>3</a:t>
              </a:r>
              <a:endParaRPr lang="en-US" altLang="zh-CN"/>
            </a:p>
          </p:txBody>
        </p:sp>
        <p:sp>
          <p:nvSpPr>
            <p:cNvPr id="24" name="椭圆 23"/>
            <p:cNvSpPr/>
            <p:nvPr/>
          </p:nvSpPr>
          <p:spPr>
            <a:xfrm>
              <a:off x="14651" y="8121"/>
              <a:ext cx="434" cy="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grpSp>
      <p:grpSp>
        <p:nvGrpSpPr>
          <p:cNvPr id="27" name="组合 26"/>
          <p:cNvGrpSpPr/>
          <p:nvPr/>
        </p:nvGrpSpPr>
        <p:grpSpPr>
          <a:xfrm>
            <a:off x="4701540" y="4312444"/>
            <a:ext cx="513874" cy="460534"/>
            <a:chOff x="14407" y="7541"/>
            <a:chExt cx="1079" cy="967"/>
          </a:xfrm>
        </p:grpSpPr>
        <p:sp>
          <p:nvSpPr>
            <p:cNvPr id="20" name="文本框 19"/>
            <p:cNvSpPr txBox="1"/>
            <p:nvPr/>
          </p:nvSpPr>
          <p:spPr>
            <a:xfrm>
              <a:off x="14407" y="7541"/>
              <a:ext cx="828" cy="967"/>
            </a:xfrm>
            <a:prstGeom prst="rect">
              <a:avLst/>
            </a:prstGeom>
            <a:noFill/>
          </p:spPr>
          <p:txBody>
            <a:bodyPr wrap="square" rtlCol="0">
              <a:spAutoFit/>
            </a:bodyPr>
            <a:p>
              <a:r>
                <a:rPr lang="en-US" altLang="zh-CN"/>
                <a:t>2</a:t>
              </a:r>
              <a:endParaRPr lang="en-US" altLang="zh-CN"/>
            </a:p>
          </p:txBody>
        </p:sp>
        <p:sp>
          <p:nvSpPr>
            <p:cNvPr id="25" name="椭圆 24"/>
            <p:cNvSpPr/>
            <p:nvPr/>
          </p:nvSpPr>
          <p:spPr>
            <a:xfrm>
              <a:off x="15052" y="7828"/>
              <a:ext cx="434" cy="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91010" name="标题 2091009"/>
          <p:cNvSpPr>
            <a:spLocks noGrp="1"/>
          </p:cNvSpPr>
          <p:nvPr>
            <p:ph type="title"/>
          </p:nvPr>
        </p:nvSpPr>
        <p:spPr/>
        <p:txBody>
          <a:bodyPr anchor="ctr" anchorCtr="0"/>
          <a:p>
            <a:r>
              <a:rPr lang="en-GB" altLang="zh-CN"/>
              <a:t>Formation of polynucleotides</a:t>
            </a:r>
            <a:endParaRPr lang="en-GB" altLang="zh-CN"/>
          </a:p>
        </p:txBody>
      </p:sp>
      <p:pic>
        <p:nvPicPr>
          <p:cNvPr id="2091021" name="图片 2091020"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2091022" name="图片 2091021" descr="notes_icon"/>
          <p:cNvPicPr>
            <a:picLocks noChangeAspect="1"/>
          </p:cNvPicPr>
          <p:nvPr/>
        </p:nvPicPr>
        <p:blipFill>
          <a:blip r:embed="rId2"/>
          <a:stretch>
            <a:fillRect/>
          </a:stretch>
        </p:blipFill>
        <p:spPr>
          <a:xfrm>
            <a:off x="6973888" y="150813"/>
            <a:ext cx="442912" cy="387350"/>
          </a:xfrm>
          <a:prstGeom prst="rect">
            <a:avLst/>
          </a:prstGeom>
          <a:noFill/>
          <a:ln w="9525">
            <a:noFill/>
          </a:ln>
        </p:spPr>
      </p:pic>
      <p:pic>
        <p:nvPicPr>
          <p:cNvPr id="2091023" name="图片 2091022"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spTree>
    <p:controls>
      <mc:AlternateContent xmlns:mc="http://schemas.openxmlformats.org/markup-compatibility/2006">
        <mc:Choice xmlns:v="urn:schemas-microsoft-com:vml" Requires="v">
          <p:control spid="2091030" name="" r:id="rId4" imgW="8699500" imgH="5308600"/>
        </mc:Choice>
        <mc:Fallback>
          <p:control name="" r:id="rId4" imgW="8699500" imgH="5308600">
            <p:pic>
              <p:nvPicPr>
                <p:cNvPr id="0" name="Host Control  2091029"/>
                <p:cNvPicPr/>
                <p:nvPr/>
              </p:nvPicPr>
              <p:blipFill>
                <a:blip r:embed="rId5"/>
                <a:stretch>
                  <a:fillRect/>
                </a:stretch>
              </p:blipFill>
              <p:spPr>
                <a:xfrm>
                  <a:off x="212725" y="800100"/>
                  <a:ext cx="8699500" cy="5308600"/>
                </a:xfrm>
                <a:prstGeom prst="rect">
                  <a:avLst/>
                </a:prstGeom>
              </p:spPr>
            </p:pic>
          </p:control>
        </mc:Fallback>
      </mc:AlternateContent>
    </p:controls>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grpSp>
        <p:nvGrpSpPr>
          <p:cNvPr id="32" name="组合 31"/>
          <p:cNvGrpSpPr/>
          <p:nvPr/>
        </p:nvGrpSpPr>
        <p:grpSpPr>
          <a:xfrm>
            <a:off x="1213961" y="1539240"/>
            <a:ext cx="4271963" cy="1644666"/>
            <a:chOff x="3170" y="2926"/>
            <a:chExt cx="13753" cy="6012"/>
          </a:xfrm>
        </p:grpSpPr>
        <p:grpSp>
          <p:nvGrpSpPr>
            <p:cNvPr id="18" name="组合 17"/>
            <p:cNvGrpSpPr/>
            <p:nvPr/>
          </p:nvGrpSpPr>
          <p:grpSpPr>
            <a:xfrm>
              <a:off x="3170" y="2926"/>
              <a:ext cx="13753" cy="4902"/>
              <a:chOff x="5640" y="3883"/>
              <a:chExt cx="8715" cy="3275"/>
            </a:xfrm>
          </p:grpSpPr>
          <p:sp>
            <p:nvSpPr>
              <p:cNvPr id="4" name="正五边形 3"/>
              <p:cNvSpPr/>
              <p:nvPr/>
            </p:nvSpPr>
            <p:spPr>
              <a:xfrm>
                <a:off x="8360" y="4780"/>
                <a:ext cx="2481" cy="2378"/>
              </a:xfrm>
              <a:prstGeom prst="pentagon">
                <a:avLst/>
              </a:prstGeom>
              <a:solidFill>
                <a:srgbClr val="E176E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5" name="矩形 4"/>
              <p:cNvSpPr/>
              <p:nvPr/>
            </p:nvSpPr>
            <p:spPr>
              <a:xfrm>
                <a:off x="12495" y="5221"/>
                <a:ext cx="1860" cy="956"/>
              </a:xfrm>
              <a:prstGeom prst="rect">
                <a:avLst/>
              </a:prstGeom>
              <a:solidFill>
                <a:srgbClr val="B7E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6" name="椭圆 5"/>
              <p:cNvSpPr/>
              <p:nvPr/>
            </p:nvSpPr>
            <p:spPr>
              <a:xfrm>
                <a:off x="5640" y="3883"/>
                <a:ext cx="1318" cy="1241"/>
              </a:xfrm>
              <a:prstGeom prst="ellipse">
                <a:avLst/>
              </a:prstGeom>
              <a:solidFill>
                <a:srgbClr val="FBD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solidFill>
                    <a:schemeClr val="accent6"/>
                  </a:solidFill>
                </a:endParaRPr>
              </a:p>
            </p:txBody>
          </p:sp>
          <p:cxnSp>
            <p:nvCxnSpPr>
              <p:cNvPr id="7" name="直接连接符 6"/>
              <p:cNvCxnSpPr>
                <a:stCxn id="4" idx="5"/>
              </p:cNvCxnSpPr>
              <p:nvPr/>
            </p:nvCxnSpPr>
            <p:spPr>
              <a:xfrm>
                <a:off x="10841" y="5688"/>
                <a:ext cx="1654" cy="2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肘形连接符 7"/>
              <p:cNvCxnSpPr/>
              <p:nvPr/>
            </p:nvCxnSpPr>
            <p:spPr>
              <a:xfrm>
                <a:off x="8359" y="5689"/>
                <a:ext cx="5" cy="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9" name="肘形连接符 8"/>
              <p:cNvCxnSpPr/>
              <p:nvPr/>
            </p:nvCxnSpPr>
            <p:spPr>
              <a:xfrm rot="16200000" flipV="1">
                <a:off x="6950" y="4295"/>
                <a:ext cx="1421" cy="1406"/>
              </a:xfrm>
              <a:prstGeom prst="bentConnector3">
                <a:avLst>
                  <a:gd name="adj1" fmla="val 97149"/>
                </a:avLst>
              </a:prstGeom>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10324" y="5186"/>
              <a:ext cx="1256" cy="1683"/>
              <a:chOff x="10557" y="2656"/>
              <a:chExt cx="1256" cy="1683"/>
            </a:xfrm>
          </p:grpSpPr>
          <p:sp>
            <p:nvSpPr>
              <p:cNvPr id="11" name="文本框 10"/>
              <p:cNvSpPr txBox="1"/>
              <p:nvPr/>
            </p:nvSpPr>
            <p:spPr>
              <a:xfrm flipH="1">
                <a:off x="10557" y="2656"/>
                <a:ext cx="820" cy="1683"/>
              </a:xfrm>
              <a:prstGeom prst="rect">
                <a:avLst/>
              </a:prstGeom>
              <a:noFill/>
            </p:spPr>
            <p:txBody>
              <a:bodyPr wrap="square" rtlCol="0">
                <a:spAutoFit/>
              </a:bodyPr>
              <a:p>
                <a:r>
                  <a:rPr lang="en-US" altLang="zh-CN"/>
                  <a:t>1</a:t>
                </a:r>
                <a:endParaRPr lang="en-US" altLang="zh-CN"/>
              </a:p>
            </p:txBody>
          </p:sp>
          <p:sp>
            <p:nvSpPr>
              <p:cNvPr id="21" name="椭圆 20"/>
              <p:cNvSpPr/>
              <p:nvPr/>
            </p:nvSpPr>
            <p:spPr>
              <a:xfrm>
                <a:off x="11379" y="2926"/>
                <a:ext cx="434" cy="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grpSp>
        <p:grpSp>
          <p:nvGrpSpPr>
            <p:cNvPr id="31" name="组合 30"/>
            <p:cNvGrpSpPr/>
            <p:nvPr/>
          </p:nvGrpSpPr>
          <p:grpSpPr>
            <a:xfrm>
              <a:off x="6479" y="3150"/>
              <a:ext cx="1146" cy="1683"/>
              <a:chOff x="7785" y="2400"/>
              <a:chExt cx="1146" cy="1683"/>
            </a:xfrm>
          </p:grpSpPr>
          <p:sp>
            <p:nvSpPr>
              <p:cNvPr id="19" name="文本框 18"/>
              <p:cNvSpPr txBox="1"/>
              <p:nvPr/>
            </p:nvSpPr>
            <p:spPr>
              <a:xfrm rot="10800000" flipV="1">
                <a:off x="7785" y="2400"/>
                <a:ext cx="990" cy="1683"/>
              </a:xfrm>
              <a:prstGeom prst="rect">
                <a:avLst/>
              </a:prstGeom>
              <a:noFill/>
            </p:spPr>
            <p:txBody>
              <a:bodyPr wrap="square" rtlCol="0">
                <a:spAutoFit/>
              </a:bodyPr>
              <a:p>
                <a:r>
                  <a:rPr lang="en-US" altLang="zh-CN"/>
                  <a:t>5</a:t>
                </a:r>
                <a:endParaRPr lang="en-US" altLang="zh-CN"/>
              </a:p>
            </p:txBody>
          </p:sp>
          <p:sp>
            <p:nvSpPr>
              <p:cNvPr id="22" name="椭圆 21"/>
              <p:cNvSpPr/>
              <p:nvPr/>
            </p:nvSpPr>
            <p:spPr>
              <a:xfrm>
                <a:off x="8497" y="2670"/>
                <a:ext cx="434" cy="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grpSp>
        <p:grpSp>
          <p:nvGrpSpPr>
            <p:cNvPr id="30" name="组合 29"/>
            <p:cNvGrpSpPr/>
            <p:nvPr/>
          </p:nvGrpSpPr>
          <p:grpSpPr>
            <a:xfrm>
              <a:off x="7248" y="5169"/>
              <a:ext cx="1338" cy="1683"/>
              <a:chOff x="12883" y="7255"/>
              <a:chExt cx="1338" cy="1683"/>
            </a:xfrm>
          </p:grpSpPr>
          <p:sp>
            <p:nvSpPr>
              <p:cNvPr id="17" name="文本框 16"/>
              <p:cNvSpPr txBox="1"/>
              <p:nvPr/>
            </p:nvSpPr>
            <p:spPr>
              <a:xfrm>
                <a:off x="13317" y="7255"/>
                <a:ext cx="904" cy="1683"/>
              </a:xfrm>
              <a:prstGeom prst="rect">
                <a:avLst/>
              </a:prstGeom>
              <a:noFill/>
            </p:spPr>
            <p:txBody>
              <a:bodyPr wrap="square" rtlCol="0">
                <a:spAutoFit/>
              </a:bodyPr>
              <a:p>
                <a:r>
                  <a:rPr lang="en-US" altLang="zh-CN"/>
                  <a:t>4</a:t>
                </a:r>
                <a:endParaRPr lang="en-US" altLang="zh-CN"/>
              </a:p>
            </p:txBody>
          </p:sp>
          <p:sp>
            <p:nvSpPr>
              <p:cNvPr id="23" name="椭圆 22"/>
              <p:cNvSpPr/>
              <p:nvPr/>
            </p:nvSpPr>
            <p:spPr>
              <a:xfrm>
                <a:off x="12883" y="7543"/>
                <a:ext cx="434" cy="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grpSp>
        <p:grpSp>
          <p:nvGrpSpPr>
            <p:cNvPr id="28" name="组合 27"/>
            <p:cNvGrpSpPr/>
            <p:nvPr/>
          </p:nvGrpSpPr>
          <p:grpSpPr>
            <a:xfrm>
              <a:off x="6346" y="7110"/>
              <a:ext cx="2151" cy="1683"/>
              <a:chOff x="12934" y="7689"/>
              <a:chExt cx="2151" cy="1683"/>
            </a:xfrm>
          </p:grpSpPr>
          <p:sp>
            <p:nvSpPr>
              <p:cNvPr id="16" name="文本框 15"/>
              <p:cNvSpPr txBox="1"/>
              <p:nvPr/>
            </p:nvSpPr>
            <p:spPr>
              <a:xfrm>
                <a:off x="12934" y="7689"/>
                <a:ext cx="904" cy="1683"/>
              </a:xfrm>
              <a:prstGeom prst="rect">
                <a:avLst/>
              </a:prstGeom>
              <a:noFill/>
            </p:spPr>
            <p:txBody>
              <a:bodyPr wrap="square" rtlCol="0">
                <a:spAutoFit/>
              </a:bodyPr>
              <a:p>
                <a:r>
                  <a:rPr lang="en-US" altLang="zh-CN"/>
                  <a:t>3</a:t>
                </a:r>
                <a:endParaRPr lang="en-US" altLang="zh-CN"/>
              </a:p>
            </p:txBody>
          </p:sp>
          <p:sp>
            <p:nvSpPr>
              <p:cNvPr id="24" name="椭圆 23"/>
              <p:cNvSpPr/>
              <p:nvPr/>
            </p:nvSpPr>
            <p:spPr>
              <a:xfrm>
                <a:off x="14651" y="8121"/>
                <a:ext cx="434" cy="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grpSp>
        <p:grpSp>
          <p:nvGrpSpPr>
            <p:cNvPr id="27" name="组合 26"/>
            <p:cNvGrpSpPr/>
            <p:nvPr/>
          </p:nvGrpSpPr>
          <p:grpSpPr>
            <a:xfrm>
              <a:off x="9872" y="7255"/>
              <a:ext cx="1079" cy="1683"/>
              <a:chOff x="14407" y="7541"/>
              <a:chExt cx="1079" cy="1683"/>
            </a:xfrm>
          </p:grpSpPr>
          <p:sp>
            <p:nvSpPr>
              <p:cNvPr id="20" name="文本框 19"/>
              <p:cNvSpPr txBox="1"/>
              <p:nvPr/>
            </p:nvSpPr>
            <p:spPr>
              <a:xfrm>
                <a:off x="14407" y="7541"/>
                <a:ext cx="828" cy="1683"/>
              </a:xfrm>
              <a:prstGeom prst="rect">
                <a:avLst/>
              </a:prstGeom>
              <a:noFill/>
            </p:spPr>
            <p:txBody>
              <a:bodyPr wrap="square" rtlCol="0">
                <a:spAutoFit/>
              </a:bodyPr>
              <a:p>
                <a:r>
                  <a:rPr lang="en-US" altLang="zh-CN"/>
                  <a:t>2</a:t>
                </a:r>
                <a:endParaRPr lang="en-US" altLang="zh-CN"/>
              </a:p>
            </p:txBody>
          </p:sp>
          <p:sp>
            <p:nvSpPr>
              <p:cNvPr id="25" name="椭圆 24"/>
              <p:cNvSpPr/>
              <p:nvPr/>
            </p:nvSpPr>
            <p:spPr>
              <a:xfrm>
                <a:off x="15052" y="7828"/>
                <a:ext cx="434" cy="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grpSp>
      </p:grpSp>
      <p:grpSp>
        <p:nvGrpSpPr>
          <p:cNvPr id="10" name="组合 9"/>
          <p:cNvGrpSpPr/>
          <p:nvPr/>
        </p:nvGrpSpPr>
        <p:grpSpPr>
          <a:xfrm>
            <a:off x="401955" y="3855244"/>
            <a:ext cx="3965258" cy="1611550"/>
            <a:chOff x="3170" y="2926"/>
            <a:chExt cx="13753" cy="6084"/>
          </a:xfrm>
        </p:grpSpPr>
        <p:grpSp>
          <p:nvGrpSpPr>
            <p:cNvPr id="12" name="组合 11"/>
            <p:cNvGrpSpPr/>
            <p:nvPr/>
          </p:nvGrpSpPr>
          <p:grpSpPr>
            <a:xfrm>
              <a:off x="3170" y="2926"/>
              <a:ext cx="13753" cy="4902"/>
              <a:chOff x="5640" y="3883"/>
              <a:chExt cx="8715" cy="3275"/>
            </a:xfrm>
          </p:grpSpPr>
          <p:sp>
            <p:nvSpPr>
              <p:cNvPr id="13" name="正五边形 12"/>
              <p:cNvSpPr/>
              <p:nvPr/>
            </p:nvSpPr>
            <p:spPr>
              <a:xfrm>
                <a:off x="8360" y="4780"/>
                <a:ext cx="2481" cy="2378"/>
              </a:xfrm>
              <a:prstGeom prst="pentagon">
                <a:avLst/>
              </a:prstGeom>
              <a:solidFill>
                <a:srgbClr val="E176E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14" name="矩形 13"/>
              <p:cNvSpPr/>
              <p:nvPr/>
            </p:nvSpPr>
            <p:spPr>
              <a:xfrm>
                <a:off x="12495" y="5221"/>
                <a:ext cx="1860" cy="956"/>
              </a:xfrm>
              <a:prstGeom prst="rect">
                <a:avLst/>
              </a:prstGeom>
              <a:solidFill>
                <a:srgbClr val="B7E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15" name="椭圆 14"/>
              <p:cNvSpPr/>
              <p:nvPr/>
            </p:nvSpPr>
            <p:spPr>
              <a:xfrm>
                <a:off x="5640" y="3883"/>
                <a:ext cx="1318" cy="1241"/>
              </a:xfrm>
              <a:prstGeom prst="ellipse">
                <a:avLst/>
              </a:prstGeom>
              <a:solidFill>
                <a:srgbClr val="FBD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solidFill>
                    <a:schemeClr val="accent6"/>
                  </a:solidFill>
                </a:endParaRPr>
              </a:p>
            </p:txBody>
          </p:sp>
          <p:cxnSp>
            <p:nvCxnSpPr>
              <p:cNvPr id="29" name="直接连接符 28"/>
              <p:cNvCxnSpPr>
                <a:stCxn id="13" idx="5"/>
              </p:cNvCxnSpPr>
              <p:nvPr/>
            </p:nvCxnSpPr>
            <p:spPr>
              <a:xfrm>
                <a:off x="10841" y="5688"/>
                <a:ext cx="1654" cy="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a:off x="8359" y="5689"/>
                <a:ext cx="5" cy="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4" name="肘形连接符 33"/>
              <p:cNvCxnSpPr/>
              <p:nvPr/>
            </p:nvCxnSpPr>
            <p:spPr>
              <a:xfrm rot="16200000" flipV="1">
                <a:off x="6950" y="4295"/>
                <a:ext cx="1421" cy="1406"/>
              </a:xfrm>
              <a:prstGeom prst="bentConnector3">
                <a:avLst>
                  <a:gd name="adj1" fmla="val 97149"/>
                </a:avLst>
              </a:prstGeom>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10324" y="5186"/>
              <a:ext cx="1256" cy="1738"/>
              <a:chOff x="10557" y="2656"/>
              <a:chExt cx="1256" cy="1738"/>
            </a:xfrm>
          </p:grpSpPr>
          <p:sp>
            <p:nvSpPr>
              <p:cNvPr id="36" name="文本框 35"/>
              <p:cNvSpPr txBox="1"/>
              <p:nvPr/>
            </p:nvSpPr>
            <p:spPr>
              <a:xfrm flipH="1">
                <a:off x="10557" y="2656"/>
                <a:ext cx="820" cy="1738"/>
              </a:xfrm>
              <a:prstGeom prst="rect">
                <a:avLst/>
              </a:prstGeom>
              <a:noFill/>
            </p:spPr>
            <p:txBody>
              <a:bodyPr wrap="square" rtlCol="0">
                <a:spAutoFit/>
              </a:bodyPr>
              <a:p>
                <a:r>
                  <a:rPr lang="en-US" altLang="zh-CN"/>
                  <a:t>1</a:t>
                </a:r>
                <a:endParaRPr lang="en-US" altLang="zh-CN"/>
              </a:p>
            </p:txBody>
          </p:sp>
          <p:sp>
            <p:nvSpPr>
              <p:cNvPr id="37" name="椭圆 36"/>
              <p:cNvSpPr/>
              <p:nvPr/>
            </p:nvSpPr>
            <p:spPr>
              <a:xfrm>
                <a:off x="11379" y="2926"/>
                <a:ext cx="434" cy="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grpSp>
        <p:grpSp>
          <p:nvGrpSpPr>
            <p:cNvPr id="38" name="组合 37"/>
            <p:cNvGrpSpPr/>
            <p:nvPr/>
          </p:nvGrpSpPr>
          <p:grpSpPr>
            <a:xfrm>
              <a:off x="6479" y="3150"/>
              <a:ext cx="1146" cy="1738"/>
              <a:chOff x="7785" y="2400"/>
              <a:chExt cx="1146" cy="1738"/>
            </a:xfrm>
          </p:grpSpPr>
          <p:sp>
            <p:nvSpPr>
              <p:cNvPr id="39" name="文本框 38"/>
              <p:cNvSpPr txBox="1"/>
              <p:nvPr/>
            </p:nvSpPr>
            <p:spPr>
              <a:xfrm rot="10800000" flipV="1">
                <a:off x="7785" y="2400"/>
                <a:ext cx="990" cy="1738"/>
              </a:xfrm>
              <a:prstGeom prst="rect">
                <a:avLst/>
              </a:prstGeom>
              <a:noFill/>
            </p:spPr>
            <p:txBody>
              <a:bodyPr wrap="square" rtlCol="0">
                <a:spAutoFit/>
              </a:bodyPr>
              <a:p>
                <a:r>
                  <a:rPr lang="en-US" altLang="zh-CN"/>
                  <a:t>5</a:t>
                </a:r>
                <a:endParaRPr lang="en-US" altLang="zh-CN"/>
              </a:p>
            </p:txBody>
          </p:sp>
          <p:sp>
            <p:nvSpPr>
              <p:cNvPr id="40" name="椭圆 39"/>
              <p:cNvSpPr/>
              <p:nvPr/>
            </p:nvSpPr>
            <p:spPr>
              <a:xfrm>
                <a:off x="8497" y="2670"/>
                <a:ext cx="434" cy="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grpSp>
        <p:grpSp>
          <p:nvGrpSpPr>
            <p:cNvPr id="41" name="组合 40"/>
            <p:cNvGrpSpPr/>
            <p:nvPr/>
          </p:nvGrpSpPr>
          <p:grpSpPr>
            <a:xfrm>
              <a:off x="7248" y="5169"/>
              <a:ext cx="1338" cy="1738"/>
              <a:chOff x="12883" y="7255"/>
              <a:chExt cx="1338" cy="1738"/>
            </a:xfrm>
          </p:grpSpPr>
          <p:sp>
            <p:nvSpPr>
              <p:cNvPr id="42" name="文本框 41"/>
              <p:cNvSpPr txBox="1"/>
              <p:nvPr/>
            </p:nvSpPr>
            <p:spPr>
              <a:xfrm>
                <a:off x="13317" y="7255"/>
                <a:ext cx="904" cy="1738"/>
              </a:xfrm>
              <a:prstGeom prst="rect">
                <a:avLst/>
              </a:prstGeom>
              <a:noFill/>
            </p:spPr>
            <p:txBody>
              <a:bodyPr wrap="square" rtlCol="0">
                <a:spAutoFit/>
              </a:bodyPr>
              <a:p>
                <a:r>
                  <a:rPr lang="en-US" altLang="zh-CN"/>
                  <a:t>4</a:t>
                </a:r>
                <a:endParaRPr lang="en-US" altLang="zh-CN"/>
              </a:p>
            </p:txBody>
          </p:sp>
          <p:sp>
            <p:nvSpPr>
              <p:cNvPr id="43" name="椭圆 42"/>
              <p:cNvSpPr/>
              <p:nvPr/>
            </p:nvSpPr>
            <p:spPr>
              <a:xfrm>
                <a:off x="12883" y="7543"/>
                <a:ext cx="434" cy="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grpSp>
        <p:grpSp>
          <p:nvGrpSpPr>
            <p:cNvPr id="44" name="组合 43"/>
            <p:cNvGrpSpPr/>
            <p:nvPr/>
          </p:nvGrpSpPr>
          <p:grpSpPr>
            <a:xfrm>
              <a:off x="7593" y="7272"/>
              <a:ext cx="904" cy="1738"/>
              <a:chOff x="14181" y="7851"/>
              <a:chExt cx="904" cy="1738"/>
            </a:xfrm>
          </p:grpSpPr>
          <p:sp>
            <p:nvSpPr>
              <p:cNvPr id="45" name="文本框 44"/>
              <p:cNvSpPr txBox="1"/>
              <p:nvPr/>
            </p:nvSpPr>
            <p:spPr>
              <a:xfrm>
                <a:off x="14181" y="7851"/>
                <a:ext cx="904" cy="1738"/>
              </a:xfrm>
              <a:prstGeom prst="rect">
                <a:avLst/>
              </a:prstGeom>
              <a:noFill/>
            </p:spPr>
            <p:txBody>
              <a:bodyPr wrap="square" rtlCol="0">
                <a:spAutoFit/>
              </a:bodyPr>
              <a:p>
                <a:r>
                  <a:rPr lang="en-US" altLang="zh-CN"/>
                  <a:t>3</a:t>
                </a:r>
                <a:endParaRPr lang="en-US" altLang="zh-CN"/>
              </a:p>
            </p:txBody>
          </p:sp>
          <p:sp>
            <p:nvSpPr>
              <p:cNvPr id="46" name="椭圆 45"/>
              <p:cNvSpPr/>
              <p:nvPr/>
            </p:nvSpPr>
            <p:spPr>
              <a:xfrm>
                <a:off x="14651" y="8121"/>
                <a:ext cx="434" cy="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grpSp>
        <p:grpSp>
          <p:nvGrpSpPr>
            <p:cNvPr id="47" name="组合 46"/>
            <p:cNvGrpSpPr/>
            <p:nvPr/>
          </p:nvGrpSpPr>
          <p:grpSpPr>
            <a:xfrm>
              <a:off x="9872" y="7255"/>
              <a:ext cx="1079" cy="1738"/>
              <a:chOff x="14407" y="7541"/>
              <a:chExt cx="1079" cy="1738"/>
            </a:xfrm>
          </p:grpSpPr>
          <p:sp>
            <p:nvSpPr>
              <p:cNvPr id="48" name="文本框 47"/>
              <p:cNvSpPr txBox="1"/>
              <p:nvPr/>
            </p:nvSpPr>
            <p:spPr>
              <a:xfrm>
                <a:off x="14407" y="7541"/>
                <a:ext cx="828" cy="1738"/>
              </a:xfrm>
              <a:prstGeom prst="rect">
                <a:avLst/>
              </a:prstGeom>
              <a:noFill/>
            </p:spPr>
            <p:txBody>
              <a:bodyPr wrap="square" rtlCol="0">
                <a:spAutoFit/>
              </a:bodyPr>
              <a:p>
                <a:r>
                  <a:rPr lang="en-US" altLang="zh-CN"/>
                  <a:t>2</a:t>
                </a:r>
                <a:endParaRPr lang="en-US" altLang="zh-CN"/>
              </a:p>
            </p:txBody>
          </p:sp>
          <p:sp>
            <p:nvSpPr>
              <p:cNvPr id="49" name="椭圆 48"/>
              <p:cNvSpPr/>
              <p:nvPr/>
            </p:nvSpPr>
            <p:spPr>
              <a:xfrm>
                <a:off x="15052" y="7828"/>
                <a:ext cx="434" cy="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grpSp>
      </p:grpSp>
      <p:cxnSp>
        <p:nvCxnSpPr>
          <p:cNvPr id="50" name="直接连接符 49"/>
          <p:cNvCxnSpPr>
            <a:stCxn id="24" idx="4"/>
          </p:cNvCxnSpPr>
          <p:nvPr/>
        </p:nvCxnSpPr>
        <p:spPr>
          <a:xfrm flipH="1">
            <a:off x="1639094" y="2905760"/>
            <a:ext cx="1162050" cy="1146810"/>
          </a:xfrm>
          <a:prstGeom prst="line">
            <a:avLst/>
          </a:prstGeom>
          <a:ln w="73025"/>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5883116" y="1020604"/>
            <a:ext cx="2758440" cy="2271236"/>
          </a:xfrm>
          <a:prstGeom prst="rect">
            <a:avLst/>
          </a:prstGeom>
        </p:spPr>
      </p:pic>
      <p:pic>
        <p:nvPicPr>
          <p:cNvPr id="52" name="图片 51"/>
          <p:cNvPicPr>
            <a:picLocks noChangeAspect="1"/>
          </p:cNvPicPr>
          <p:nvPr/>
        </p:nvPicPr>
        <p:blipFill>
          <a:blip r:embed="rId1"/>
          <a:stretch>
            <a:fillRect/>
          </a:stretch>
        </p:blipFill>
        <p:spPr>
          <a:xfrm>
            <a:off x="5181600" y="3435668"/>
            <a:ext cx="2994184" cy="2465546"/>
          </a:xfrm>
          <a:prstGeom prst="rect">
            <a:avLst/>
          </a:prstGeom>
        </p:spPr>
      </p:pic>
      <p:sp>
        <p:nvSpPr>
          <p:cNvPr id="51" name="文本框 50"/>
          <p:cNvSpPr txBox="1"/>
          <p:nvPr/>
        </p:nvSpPr>
        <p:spPr>
          <a:xfrm>
            <a:off x="2896553" y="3187065"/>
            <a:ext cx="2597468" cy="1129665"/>
          </a:xfrm>
          <a:prstGeom prst="rect">
            <a:avLst/>
          </a:prstGeom>
          <a:noFill/>
        </p:spPr>
        <p:txBody>
          <a:bodyPr wrap="square" rtlCol="0">
            <a:spAutoFit/>
          </a:bodyPr>
          <a:p>
            <a:r>
              <a:rPr lang="en-US" altLang="zh-CN" sz="2700"/>
              <a:t>Phosphodiester</a:t>
            </a:r>
            <a:endParaRPr lang="en-US" altLang="zh-CN" sz="2700"/>
          </a:p>
          <a:p>
            <a:r>
              <a:rPr lang="en-US" altLang="zh-CN" sz="2700"/>
              <a:t> bond</a:t>
            </a:r>
            <a:endParaRPr lang="en-US" altLang="zh-CN" sz="270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DNA double-</a:t>
            </a:r>
            <a:r>
              <a:rPr lang="en-US" altLang="zh-CN"/>
              <a:t>helix structure</a:t>
            </a:r>
            <a:endParaRPr lang="en-US" altLang="zh-CN"/>
          </a:p>
        </p:txBody>
      </p:sp>
      <p:sp>
        <p:nvSpPr>
          <p:cNvPr id="3" name="内容占位符 2"/>
          <p:cNvSpPr>
            <a:spLocks noGrp="1"/>
          </p:cNvSpPr>
          <p:nvPr>
            <p:ph idx="1"/>
          </p:nvPr>
        </p:nvSpPr>
        <p:spPr>
          <a:xfrm>
            <a:off x="278130" y="795020"/>
            <a:ext cx="8229600" cy="4526280"/>
          </a:xfrm>
        </p:spPr>
        <p:txBody>
          <a:bodyPr/>
          <a:p>
            <a:r>
              <a:rPr lang="en-US" altLang="zh-CN" sz="2800">
                <a:sym typeface="+mn-ea"/>
              </a:rPr>
              <a:t>1.</a:t>
            </a:r>
            <a:r>
              <a:rPr lang="en-US" altLang="zh-CN" sz="2800">
                <a:solidFill>
                  <a:srgbClr val="FF0000"/>
                </a:solidFill>
                <a:sym typeface="+mn-ea"/>
              </a:rPr>
              <a:t>Sugar-phosphate backbone</a:t>
            </a:r>
            <a:r>
              <a:rPr lang="en-US" altLang="zh-CN" sz="2800">
                <a:sym typeface="+mn-ea"/>
              </a:rPr>
              <a:t> of DNA chains</a:t>
            </a:r>
            <a:r>
              <a:rPr lang="zh-CN" altLang="en-US" sz="2800">
                <a:sym typeface="+mn-ea"/>
              </a:rPr>
              <a:t>，</a:t>
            </a:r>
            <a:r>
              <a:rPr lang="en-US" altLang="zh-CN" sz="2800">
                <a:sym typeface="+mn-ea"/>
              </a:rPr>
              <a:t>linked by </a:t>
            </a:r>
            <a:r>
              <a:rPr lang="en-US" altLang="zh-CN" sz="2800">
                <a:solidFill>
                  <a:srgbClr val="FF0000"/>
                </a:solidFill>
                <a:sym typeface="+mn-ea"/>
              </a:rPr>
              <a:t>phosphodiester bonds</a:t>
            </a:r>
            <a:endParaRPr lang="en-US" altLang="zh-CN" sz="2800">
              <a:solidFill>
                <a:srgbClr val="FF0000"/>
              </a:solidFill>
            </a:endParaRPr>
          </a:p>
          <a:p>
            <a:r>
              <a:rPr lang="en-US" altLang="zh-CN" sz="2800">
                <a:sym typeface="+mn-ea"/>
              </a:rPr>
              <a:t>2.DNA </a:t>
            </a:r>
            <a:r>
              <a:rPr lang="en-US" altLang="zh-CN" sz="2800">
                <a:sym typeface="+mn-ea"/>
              </a:rPr>
              <a:t>strands are antiparalle</a:t>
            </a:r>
            <a:endParaRPr lang="en-US" altLang="zh-CN" sz="2800">
              <a:sym typeface="+mn-ea"/>
            </a:endParaRPr>
          </a:p>
          <a:p>
            <a:r>
              <a:rPr lang="en-US" altLang="zh-CN" sz="2800">
                <a:sym typeface="+mn-ea"/>
              </a:rPr>
              <a:t>3.Nitrogenous bases are in the DNA strands,4 types</a:t>
            </a:r>
            <a:r>
              <a:rPr lang="zh-CN" altLang="en-US" sz="2800">
                <a:sym typeface="+mn-ea"/>
              </a:rPr>
              <a:t>：</a:t>
            </a:r>
            <a:r>
              <a:rPr lang="en-US" altLang="zh-CN" sz="2800">
                <a:sym typeface="+mn-ea"/>
              </a:rPr>
              <a:t>A</a:t>
            </a:r>
            <a:r>
              <a:rPr lang="zh-CN" altLang="en-US" sz="2800">
                <a:sym typeface="+mn-ea"/>
              </a:rPr>
              <a:t>，</a:t>
            </a:r>
            <a:r>
              <a:rPr lang="en-US" altLang="zh-CN" sz="2800">
                <a:sym typeface="+mn-ea"/>
              </a:rPr>
              <a:t>T</a:t>
            </a:r>
            <a:r>
              <a:rPr lang="zh-CN" altLang="en-US" sz="2800">
                <a:sym typeface="+mn-ea"/>
              </a:rPr>
              <a:t>，</a:t>
            </a:r>
            <a:r>
              <a:rPr lang="en-US" altLang="zh-CN" sz="2800">
                <a:sym typeface="+mn-ea"/>
              </a:rPr>
              <a:t>C</a:t>
            </a:r>
            <a:r>
              <a:rPr lang="zh-CN" altLang="en-US" sz="2800">
                <a:sym typeface="+mn-ea"/>
              </a:rPr>
              <a:t>，</a:t>
            </a:r>
            <a:r>
              <a:rPr lang="en-US" altLang="zh-CN" sz="2800">
                <a:sym typeface="+mn-ea"/>
              </a:rPr>
              <a:t>G</a:t>
            </a:r>
            <a:endParaRPr lang="en-US" altLang="zh-CN" sz="2800">
              <a:sym typeface="+mn-ea"/>
            </a:endParaRPr>
          </a:p>
          <a:p>
            <a:r>
              <a:rPr lang="en-US" altLang="zh-CN" sz="2800">
                <a:solidFill>
                  <a:srgbClr val="FF0000"/>
                </a:solidFill>
                <a:sym typeface="+mn-ea"/>
              </a:rPr>
              <a:t>Complementary base pairing</a:t>
            </a:r>
            <a:endParaRPr lang="en-US" altLang="zh-CN" sz="2800"/>
          </a:p>
          <a:p>
            <a:r>
              <a:rPr lang="en-US" altLang="zh-CN" sz="2800">
                <a:sym typeface="+mn-ea"/>
              </a:rPr>
              <a:t>4.</a:t>
            </a:r>
            <a:r>
              <a:rPr lang="zh-CN" altLang="en-US" sz="2800">
                <a:sym typeface="+mn-ea"/>
              </a:rPr>
              <a:t>Two DNA strands are linked by</a:t>
            </a:r>
            <a:endParaRPr lang="zh-CN" altLang="en-US" sz="2800">
              <a:sym typeface="+mn-ea"/>
            </a:endParaRPr>
          </a:p>
          <a:p>
            <a:pPr marL="0" indent="0">
              <a:buNone/>
            </a:pPr>
            <a:r>
              <a:rPr lang="zh-CN" altLang="en-US" sz="2800">
                <a:sym typeface="+mn-ea"/>
              </a:rPr>
              <a:t> </a:t>
            </a:r>
            <a:r>
              <a:rPr lang="zh-CN" altLang="en-US" sz="2800">
                <a:solidFill>
                  <a:srgbClr val="FF0000"/>
                </a:solidFill>
                <a:sym typeface="+mn-ea"/>
              </a:rPr>
              <a:t>hydrogen bonds</a:t>
            </a:r>
            <a:endParaRPr lang="zh-CN" altLang="en-US" sz="2800">
              <a:solidFill>
                <a:srgbClr val="FF0000"/>
              </a:solidFill>
              <a:sym typeface="+mn-ea"/>
            </a:endParaRPr>
          </a:p>
          <a:p>
            <a:r>
              <a:rPr lang="en-US" altLang="zh-CN" sz="2800">
                <a:solidFill>
                  <a:srgbClr val="FF0000"/>
                </a:solidFill>
                <a:sym typeface="+mn-ea"/>
              </a:rPr>
              <a:t>5.Double helix</a:t>
            </a:r>
            <a:endParaRPr lang="zh-CN" altLang="en-US" sz="2800">
              <a:solidFill>
                <a:srgbClr val="FF0000"/>
              </a:solidFill>
            </a:endParaRPr>
          </a:p>
          <a:p>
            <a:endParaRPr lang="zh-CN" altLang="en-US" sz="2800">
              <a:solidFill>
                <a:srgbClr val="FF0000"/>
              </a:solidFill>
            </a:endParaRPr>
          </a:p>
        </p:txBody>
      </p:sp>
      <p:pic>
        <p:nvPicPr>
          <p:cNvPr id="101" name="图片 100"/>
          <p:cNvPicPr/>
          <p:nvPr>
            <p:custDataLst>
              <p:tags r:id="rId1"/>
            </p:custDataLst>
          </p:nvPr>
        </p:nvPicPr>
        <p:blipFill>
          <a:blip r:embed="rId2"/>
          <a:stretch>
            <a:fillRect/>
          </a:stretch>
        </p:blipFill>
        <p:spPr>
          <a:xfrm>
            <a:off x="6164580" y="2739390"/>
            <a:ext cx="2682240" cy="3747135"/>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316865" y="1129665"/>
            <a:ext cx="8662670" cy="323469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122754" name="标题 2122753"/>
          <p:cNvSpPr>
            <a:spLocks noGrp="1"/>
          </p:cNvSpPr>
          <p:nvPr>
            <p:ph type="title"/>
          </p:nvPr>
        </p:nvSpPr>
        <p:spPr/>
        <p:txBody>
          <a:bodyPr anchor="ctr" anchorCtr="0"/>
          <a:p>
            <a:r>
              <a:rPr lang="en-GB" altLang="zh-CN"/>
              <a:t>Structure of DNA</a:t>
            </a:r>
            <a:endParaRPr lang="en-GB" altLang="zh-CN"/>
          </a:p>
        </p:txBody>
      </p:sp>
      <p:pic>
        <p:nvPicPr>
          <p:cNvPr id="2122763" name="图片 2122762"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2122765" name="图片 2122764"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ontrols>
      <mc:AlternateContent xmlns:mc="http://schemas.openxmlformats.org/markup-compatibility/2006">
        <mc:Choice xmlns:v="urn:schemas-microsoft-com:vml" Requires="v">
          <p:control spid="2122767" name="" r:id="rId3" imgW="8699500" imgH="5308600"/>
        </mc:Choice>
        <mc:Fallback>
          <p:control name="" r:id="rId3" imgW="8699500" imgH="5308600">
            <p:pic>
              <p:nvPicPr>
                <p:cNvPr id="0" name="Host Control  2122766"/>
                <p:cNvPicPr/>
                <p:nvPr/>
              </p:nvPicPr>
              <p:blipFill>
                <a:blip r:embed="rId4"/>
                <a:stretch>
                  <a:fillRect/>
                </a:stretch>
              </p:blipFill>
              <p:spPr>
                <a:xfrm>
                  <a:off x="212725" y="800100"/>
                  <a:ext cx="8699500" cy="5308600"/>
                </a:xfrm>
                <a:prstGeom prst="rect">
                  <a:avLst/>
                </a:prstGeom>
              </p:spPr>
            </p:pic>
          </p:control>
        </mc:Fallback>
      </mc:AlternateContent>
    </p:controls>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RNA </a:t>
            </a:r>
            <a:r>
              <a:rPr lang="en-US" altLang="zh-CN"/>
              <a:t>structure</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1181100" y="1883410"/>
            <a:ext cx="5918835" cy="4526280"/>
          </a:xfrm>
          <a:prstGeom prst="rect">
            <a:avLst/>
          </a:prstGeom>
        </p:spPr>
      </p:pic>
      <p:sp>
        <p:nvSpPr>
          <p:cNvPr id="5" name="文本框 4"/>
          <p:cNvSpPr txBox="1"/>
          <p:nvPr/>
        </p:nvSpPr>
        <p:spPr>
          <a:xfrm>
            <a:off x="457200" y="848360"/>
            <a:ext cx="8521065" cy="460375"/>
          </a:xfrm>
          <a:prstGeom prst="rect">
            <a:avLst/>
          </a:prstGeom>
          <a:noFill/>
        </p:spPr>
        <p:txBody>
          <a:bodyPr wrap="square" rtlCol="0" anchor="t">
            <a:spAutoFit/>
          </a:bodyPr>
          <a:p>
            <a:r>
              <a:rPr lang="zh-CN" altLang="en-US"/>
              <a:t> RNA molecule is a </a:t>
            </a:r>
            <a:r>
              <a:rPr lang="zh-CN" altLang="en-US">
                <a:highlight>
                  <a:srgbClr val="FFFF00"/>
                </a:highlight>
              </a:rPr>
              <a:t>single</a:t>
            </a:r>
            <a:r>
              <a:rPr lang="en-US" altLang="zh-CN">
                <a:highlight>
                  <a:srgbClr val="FFFF00"/>
                </a:highlight>
              </a:rPr>
              <a:t> </a:t>
            </a:r>
            <a:r>
              <a:rPr lang="zh-CN" altLang="en-US">
                <a:highlight>
                  <a:srgbClr val="FFFF00"/>
                </a:highlight>
              </a:rPr>
              <a:t>polynucleotide strand</a:t>
            </a:r>
            <a:endParaRPr lang="zh-CN" altLang="en-US">
              <a:highlight>
                <a:srgbClr val="FFFF00"/>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74650" y="318770"/>
            <a:ext cx="8475980" cy="5560060"/>
          </a:xfrm>
        </p:spPr>
        <p:txBody>
          <a:bodyPr/>
          <a:p>
            <a:pPr marL="0" indent="0">
              <a:buNone/>
            </a:pPr>
            <a:r>
              <a:rPr lang="en-US" altLang="en-GB" sz="2000">
                <a:solidFill>
                  <a:schemeClr val="tx1"/>
                </a:solidFill>
                <a:latin typeface="Arial" panose="020B0604020202020204" pitchFamily="34" charset="0"/>
                <a:cs typeface="Arial" panose="020B0604020202020204" pitchFamily="34" charset="0"/>
                <a:sym typeface="+mn-ea"/>
              </a:rPr>
              <a:t>n</a:t>
            </a:r>
            <a:r>
              <a:rPr lang="en-GB" altLang="zh-CN" sz="2000">
                <a:solidFill>
                  <a:schemeClr val="tx1"/>
                </a:solidFill>
                <a:latin typeface="Arial" panose="020B0604020202020204" pitchFamily="34" charset="0"/>
                <a:cs typeface="Arial" panose="020B0604020202020204" pitchFamily="34" charset="0"/>
                <a:sym typeface="+mn-ea"/>
              </a:rPr>
              <a:t>ucleotide</a:t>
            </a:r>
            <a:r>
              <a:rPr lang="en-US" altLang="en-GB" sz="2000">
                <a:solidFill>
                  <a:schemeClr val="tx1"/>
                </a:solidFill>
                <a:latin typeface="Arial" panose="020B0604020202020204" pitchFamily="34" charset="0"/>
                <a:cs typeface="Arial" panose="020B0604020202020204" pitchFamily="34" charset="0"/>
                <a:sym typeface="+mn-ea"/>
              </a:rPr>
              <a:t>  </a:t>
            </a:r>
            <a:r>
              <a:rPr lang="en-GB" altLang="zh-CN" sz="2000">
                <a:solidFill>
                  <a:schemeClr val="tx1"/>
                </a:solidFill>
                <a:latin typeface="Arial" panose="020B0604020202020204" pitchFamily="34" charset="0"/>
                <a:cs typeface="Arial" panose="020B0604020202020204" pitchFamily="34" charset="0"/>
                <a:sym typeface="+mn-ea"/>
              </a:rPr>
              <a:t>/ˈnjuːklɪətaɪd/核苷酸</a:t>
            </a:r>
            <a:endParaRPr lang="en-GB" altLang="zh-CN" sz="2000">
              <a:solidFill>
                <a:schemeClr val="tx1"/>
              </a:solidFill>
              <a:latin typeface="Arial" panose="020B0604020202020204" pitchFamily="34" charset="0"/>
              <a:cs typeface="Arial" panose="020B0604020202020204" pitchFamily="34" charset="0"/>
              <a:sym typeface="+mn-ea"/>
            </a:endParaRPr>
          </a:p>
          <a:p>
            <a:pPr marL="0" indent="0">
              <a:buNone/>
            </a:pPr>
            <a:r>
              <a:rPr lang="en-GB" altLang="zh-CN" sz="2000">
                <a:solidFill>
                  <a:schemeClr val="tx1"/>
                </a:solidFill>
                <a:latin typeface="Arial" panose="020B0604020202020204" pitchFamily="34" charset="0"/>
                <a:cs typeface="Arial" panose="020B0604020202020204" pitchFamily="34" charset="0"/>
                <a:sym typeface="+mn-ea"/>
              </a:rPr>
              <a:t>deoxyribose</a:t>
            </a:r>
            <a:r>
              <a:rPr lang="en-US" altLang="en-GB" sz="2000">
                <a:solidFill>
                  <a:schemeClr val="tx1"/>
                </a:solidFill>
                <a:latin typeface="Arial" panose="020B0604020202020204" pitchFamily="34" charset="0"/>
                <a:cs typeface="Arial" panose="020B0604020202020204" pitchFamily="34" charset="0"/>
                <a:sym typeface="+mn-ea"/>
              </a:rPr>
              <a:t>  </a:t>
            </a:r>
            <a:r>
              <a:rPr lang="en-GB" altLang="zh-CN" sz="2000">
                <a:solidFill>
                  <a:schemeClr val="tx1"/>
                </a:solidFill>
                <a:latin typeface="Arial" panose="020B0604020202020204" pitchFamily="34" charset="0"/>
                <a:cs typeface="Arial" panose="020B0604020202020204" pitchFamily="34" charset="0"/>
                <a:sym typeface="+mn-ea"/>
              </a:rPr>
              <a:t>/diːˌɒksɪˈraɪbəʊs/脱氧核糖</a:t>
            </a:r>
            <a:endParaRPr lang="en-GB" altLang="zh-CN" sz="2000">
              <a:solidFill>
                <a:schemeClr val="tx1"/>
              </a:solidFill>
              <a:latin typeface="Arial" panose="020B0604020202020204" pitchFamily="34" charset="0"/>
              <a:cs typeface="Arial" panose="020B0604020202020204" pitchFamily="34" charset="0"/>
              <a:sym typeface="+mn-ea"/>
            </a:endParaRPr>
          </a:p>
          <a:p>
            <a:pPr marL="0" indent="0">
              <a:buNone/>
            </a:pPr>
            <a:r>
              <a:rPr lang="en-GB" altLang="zh-CN" sz="2000">
                <a:solidFill>
                  <a:schemeClr val="tx1"/>
                </a:solidFill>
                <a:latin typeface="Arial" panose="020B0604020202020204" pitchFamily="34" charset="0"/>
                <a:cs typeface="Arial" panose="020B0604020202020204" pitchFamily="34" charset="0"/>
                <a:sym typeface="+mn-ea"/>
              </a:rPr>
              <a:t>ribose</a:t>
            </a:r>
            <a:r>
              <a:rPr lang="en-US" altLang="en-GB" sz="2000">
                <a:solidFill>
                  <a:schemeClr val="tx1"/>
                </a:solidFill>
                <a:latin typeface="Arial" panose="020B0604020202020204" pitchFamily="34" charset="0"/>
                <a:cs typeface="Arial" panose="020B0604020202020204" pitchFamily="34" charset="0"/>
                <a:sym typeface="+mn-ea"/>
              </a:rPr>
              <a:t>  </a:t>
            </a:r>
            <a:r>
              <a:rPr lang="en-GB" altLang="zh-CN" sz="2000">
                <a:solidFill>
                  <a:schemeClr val="tx1"/>
                </a:solidFill>
                <a:latin typeface="Arial" panose="020B0604020202020204" pitchFamily="34" charset="0"/>
                <a:cs typeface="Arial" panose="020B0604020202020204" pitchFamily="34" charset="0"/>
                <a:sym typeface="+mn-ea"/>
              </a:rPr>
              <a:t>/ˈraɪbəʊz/</a:t>
            </a:r>
            <a:r>
              <a:rPr lang="en-US" altLang="en-GB" sz="2000">
                <a:solidFill>
                  <a:schemeClr val="tx1"/>
                </a:solidFill>
                <a:latin typeface="Arial" panose="020B0604020202020204" pitchFamily="34" charset="0"/>
                <a:cs typeface="Arial" panose="020B0604020202020204" pitchFamily="34" charset="0"/>
                <a:sym typeface="+mn-ea"/>
              </a:rPr>
              <a:t> </a:t>
            </a:r>
            <a:r>
              <a:rPr lang="en-GB" altLang="zh-CN" sz="2000">
                <a:solidFill>
                  <a:schemeClr val="tx1"/>
                </a:solidFill>
                <a:latin typeface="Arial" panose="020B0604020202020204" pitchFamily="34" charset="0"/>
                <a:cs typeface="Arial" panose="020B0604020202020204" pitchFamily="34" charset="0"/>
                <a:sym typeface="+mn-ea"/>
              </a:rPr>
              <a:t> 核糖</a:t>
            </a:r>
            <a:endParaRPr lang="en-GB" altLang="zh-CN" sz="2000">
              <a:solidFill>
                <a:schemeClr val="tx1"/>
              </a:solidFill>
              <a:latin typeface="Arial" panose="020B0604020202020204" pitchFamily="34" charset="0"/>
              <a:cs typeface="Arial" panose="020B0604020202020204" pitchFamily="34" charset="0"/>
              <a:sym typeface="+mn-ea"/>
            </a:endParaRPr>
          </a:p>
          <a:p>
            <a:pPr marL="0" indent="0">
              <a:buNone/>
            </a:pPr>
            <a:r>
              <a:rPr lang="en-GB" altLang="zh-CN" sz="2000">
                <a:solidFill>
                  <a:schemeClr val="tx1"/>
                </a:solidFill>
                <a:latin typeface="Arial" panose="020B0604020202020204" pitchFamily="34" charset="0"/>
                <a:cs typeface="Arial" panose="020B0604020202020204" pitchFamily="34" charset="0"/>
                <a:sym typeface="+mn-ea"/>
              </a:rPr>
              <a:t>adenine (A)</a:t>
            </a:r>
            <a:r>
              <a:rPr lang="en-US" altLang="en-GB" sz="2000">
                <a:solidFill>
                  <a:schemeClr val="tx1"/>
                </a:solidFill>
                <a:latin typeface="Arial" panose="020B0604020202020204" pitchFamily="34" charset="0"/>
                <a:cs typeface="Arial" panose="020B0604020202020204" pitchFamily="34" charset="0"/>
                <a:sym typeface="+mn-ea"/>
              </a:rPr>
              <a:t>  </a:t>
            </a:r>
            <a:r>
              <a:rPr lang="en-GB" altLang="zh-CN" sz="2000">
                <a:solidFill>
                  <a:schemeClr val="tx1"/>
                </a:solidFill>
                <a:latin typeface="Arial" panose="020B0604020202020204" pitchFamily="34" charset="0"/>
                <a:cs typeface="Arial" panose="020B0604020202020204" pitchFamily="34" charset="0"/>
                <a:sym typeface="+mn-ea"/>
              </a:rPr>
              <a:t>/ˈædənɪn/腺嘌呤</a:t>
            </a:r>
            <a:endParaRPr lang="en-GB" altLang="zh-CN" sz="2000">
              <a:solidFill>
                <a:schemeClr val="tx1"/>
              </a:solidFill>
              <a:latin typeface="Arial" panose="020B0604020202020204" pitchFamily="34" charset="0"/>
              <a:cs typeface="Arial" panose="020B0604020202020204" pitchFamily="34" charset="0"/>
              <a:sym typeface="+mn-ea"/>
            </a:endParaRPr>
          </a:p>
          <a:p>
            <a:pPr marL="0" indent="0">
              <a:buNone/>
            </a:pPr>
            <a:r>
              <a:rPr lang="en-GB" altLang="zh-CN" sz="2000">
                <a:solidFill>
                  <a:schemeClr val="tx1"/>
                </a:solidFill>
                <a:latin typeface="Arial" panose="020B0604020202020204" pitchFamily="34" charset="0"/>
                <a:cs typeface="Arial" panose="020B0604020202020204" pitchFamily="34" charset="0"/>
                <a:sym typeface="+mn-ea"/>
              </a:rPr>
              <a:t>guanine (G) </a:t>
            </a:r>
            <a:r>
              <a:rPr lang="en-US" altLang="en-GB" sz="2000">
                <a:solidFill>
                  <a:schemeClr val="tx1"/>
                </a:solidFill>
                <a:latin typeface="Arial" panose="020B0604020202020204" pitchFamily="34" charset="0"/>
                <a:cs typeface="Arial" panose="020B0604020202020204" pitchFamily="34" charset="0"/>
                <a:sym typeface="+mn-ea"/>
              </a:rPr>
              <a:t> /ˈɡwɑːniːn/ </a:t>
            </a:r>
            <a:r>
              <a:rPr lang="en-GB" altLang="zh-CN" sz="2000">
                <a:solidFill>
                  <a:schemeClr val="tx1"/>
                </a:solidFill>
                <a:latin typeface="Arial" panose="020B0604020202020204" pitchFamily="34" charset="0"/>
                <a:cs typeface="Arial" panose="020B0604020202020204" pitchFamily="34" charset="0"/>
                <a:sym typeface="+mn-ea"/>
              </a:rPr>
              <a:t>鸟嘌呤</a:t>
            </a:r>
            <a:endParaRPr lang="en-GB" altLang="zh-CN" sz="2000">
              <a:solidFill>
                <a:schemeClr val="tx1"/>
              </a:solidFill>
              <a:latin typeface="Arial" panose="020B0604020202020204" pitchFamily="34" charset="0"/>
              <a:cs typeface="Arial" panose="020B0604020202020204" pitchFamily="34" charset="0"/>
              <a:sym typeface="+mn-ea"/>
            </a:endParaRPr>
          </a:p>
          <a:p>
            <a:pPr marL="0" indent="0">
              <a:buNone/>
            </a:pPr>
            <a:r>
              <a:rPr lang="en-GB" altLang="zh-CN" sz="2000">
                <a:solidFill>
                  <a:schemeClr val="tx1"/>
                </a:solidFill>
                <a:latin typeface="Arial" panose="020B0604020202020204" pitchFamily="34" charset="0"/>
                <a:cs typeface="Arial" panose="020B0604020202020204" pitchFamily="34" charset="0"/>
                <a:sym typeface="+mn-ea"/>
              </a:rPr>
              <a:t>purine</a:t>
            </a:r>
            <a:r>
              <a:rPr lang="en-US" altLang="en-GB" sz="2000">
                <a:solidFill>
                  <a:schemeClr val="tx1"/>
                </a:solidFill>
                <a:latin typeface="Arial" panose="020B0604020202020204" pitchFamily="34" charset="0"/>
                <a:cs typeface="Arial" panose="020B0604020202020204" pitchFamily="34" charset="0"/>
                <a:sym typeface="+mn-ea"/>
              </a:rPr>
              <a:t>   </a:t>
            </a:r>
            <a:r>
              <a:rPr lang="en-GB" altLang="zh-CN" sz="2000">
                <a:solidFill>
                  <a:schemeClr val="tx1"/>
                </a:solidFill>
                <a:latin typeface="Arial" panose="020B0604020202020204" pitchFamily="34" charset="0"/>
                <a:cs typeface="Arial" panose="020B0604020202020204" pitchFamily="34" charset="0"/>
                <a:sym typeface="+mn-ea"/>
              </a:rPr>
              <a:t>/ˈpjʊəriːn/嘌呤</a:t>
            </a:r>
            <a:endParaRPr lang="en-GB" altLang="zh-CN" sz="2000">
              <a:solidFill>
                <a:schemeClr val="tx1"/>
              </a:solidFill>
              <a:latin typeface="Arial" panose="020B0604020202020204" pitchFamily="34" charset="0"/>
              <a:cs typeface="Arial" panose="020B0604020202020204" pitchFamily="34" charset="0"/>
              <a:sym typeface="+mn-ea"/>
            </a:endParaRPr>
          </a:p>
          <a:p>
            <a:pPr marL="0" indent="0">
              <a:buNone/>
            </a:pPr>
            <a:r>
              <a:rPr lang="en-GB" altLang="zh-CN" sz="2000">
                <a:solidFill>
                  <a:schemeClr val="tx1"/>
                </a:solidFill>
                <a:latin typeface="Arial" panose="020B0604020202020204" pitchFamily="34" charset="0"/>
                <a:cs typeface="Arial" panose="020B0604020202020204" pitchFamily="34" charset="0"/>
                <a:sym typeface="+mn-ea"/>
              </a:rPr>
              <a:t>thymine (T)</a:t>
            </a:r>
            <a:r>
              <a:rPr lang="en-US" altLang="en-GB" sz="2000">
                <a:solidFill>
                  <a:schemeClr val="tx1"/>
                </a:solidFill>
                <a:latin typeface="Arial" panose="020B0604020202020204" pitchFamily="34" charset="0"/>
                <a:cs typeface="Arial" panose="020B0604020202020204" pitchFamily="34" charset="0"/>
                <a:sym typeface="+mn-ea"/>
              </a:rPr>
              <a:t>  /ˈθaɪmiːn/</a:t>
            </a:r>
            <a:r>
              <a:rPr lang="en-GB" altLang="zh-CN" sz="2000">
                <a:solidFill>
                  <a:schemeClr val="tx1"/>
                </a:solidFill>
                <a:latin typeface="Arial" panose="020B0604020202020204" pitchFamily="34" charset="0"/>
                <a:cs typeface="Arial" panose="020B0604020202020204" pitchFamily="34" charset="0"/>
                <a:sym typeface="+mn-ea"/>
              </a:rPr>
              <a:t> 胸腺嘧啶</a:t>
            </a:r>
            <a:endParaRPr lang="en-GB" altLang="zh-CN" sz="2000">
              <a:solidFill>
                <a:schemeClr val="tx1"/>
              </a:solidFill>
              <a:latin typeface="Arial" panose="020B0604020202020204" pitchFamily="34" charset="0"/>
              <a:cs typeface="Arial" panose="020B0604020202020204" pitchFamily="34" charset="0"/>
              <a:sym typeface="+mn-ea"/>
            </a:endParaRPr>
          </a:p>
          <a:p>
            <a:pPr marL="0" indent="0">
              <a:buNone/>
            </a:pPr>
            <a:r>
              <a:rPr lang="en-GB" altLang="zh-CN" sz="2000">
                <a:solidFill>
                  <a:schemeClr val="tx1"/>
                </a:solidFill>
                <a:latin typeface="Arial" panose="020B0604020202020204" pitchFamily="34" charset="0"/>
                <a:cs typeface="Arial" panose="020B0604020202020204" pitchFamily="34" charset="0"/>
                <a:sym typeface="+mn-ea"/>
              </a:rPr>
              <a:t>cytosine (C) </a:t>
            </a:r>
            <a:r>
              <a:rPr lang="en-US" altLang="en-GB" sz="2000">
                <a:solidFill>
                  <a:schemeClr val="tx1"/>
                </a:solidFill>
                <a:latin typeface="Arial" panose="020B0604020202020204" pitchFamily="34" charset="0"/>
                <a:cs typeface="Arial" panose="020B0604020202020204" pitchFamily="34" charset="0"/>
                <a:sym typeface="+mn-ea"/>
              </a:rPr>
              <a:t>  </a:t>
            </a:r>
            <a:r>
              <a:rPr lang="en-GB" altLang="zh-CN" sz="2000">
                <a:solidFill>
                  <a:schemeClr val="tx1"/>
                </a:solidFill>
                <a:latin typeface="Arial" panose="020B0604020202020204" pitchFamily="34" charset="0"/>
                <a:cs typeface="Arial" panose="020B0604020202020204" pitchFamily="34" charset="0"/>
                <a:sym typeface="+mn-ea"/>
              </a:rPr>
              <a:t>/ˈsaɪtoʊˌsin/胞嘧啶；</a:t>
            </a:r>
            <a:endParaRPr lang="en-GB" altLang="zh-CN" sz="2000">
              <a:solidFill>
                <a:schemeClr val="tx1"/>
              </a:solidFill>
              <a:latin typeface="Arial" panose="020B0604020202020204" pitchFamily="34" charset="0"/>
              <a:cs typeface="Arial" panose="020B0604020202020204" pitchFamily="34" charset="0"/>
              <a:sym typeface="+mn-ea"/>
            </a:endParaRPr>
          </a:p>
          <a:p>
            <a:pPr marL="0" indent="0">
              <a:buNone/>
            </a:pPr>
            <a:r>
              <a:rPr lang="en-GB" altLang="zh-CN" sz="2000">
                <a:solidFill>
                  <a:schemeClr val="tx1"/>
                </a:solidFill>
                <a:latin typeface="Arial" panose="020B0604020202020204" pitchFamily="34" charset="0"/>
                <a:cs typeface="Arial" panose="020B0604020202020204" pitchFamily="34" charset="0"/>
                <a:sym typeface="+mn-ea"/>
              </a:rPr>
              <a:t>uracil (U) </a:t>
            </a:r>
            <a:r>
              <a:rPr lang="en-US" altLang="en-GB" sz="2000">
                <a:solidFill>
                  <a:schemeClr val="tx1"/>
                </a:solidFill>
                <a:latin typeface="Arial" panose="020B0604020202020204" pitchFamily="34" charset="0"/>
                <a:cs typeface="Arial" panose="020B0604020202020204" pitchFamily="34" charset="0"/>
                <a:sym typeface="+mn-ea"/>
              </a:rPr>
              <a:t>  /ˈjʊərəsɪl/ </a:t>
            </a:r>
            <a:r>
              <a:rPr lang="en-GB" altLang="zh-CN" sz="2000">
                <a:solidFill>
                  <a:schemeClr val="tx1"/>
                </a:solidFill>
                <a:latin typeface="Arial" panose="020B0604020202020204" pitchFamily="34" charset="0"/>
                <a:cs typeface="Arial" panose="020B0604020202020204" pitchFamily="34" charset="0"/>
                <a:sym typeface="+mn-ea"/>
              </a:rPr>
              <a:t>尿嘧啶</a:t>
            </a:r>
            <a:endParaRPr lang="en-GB" altLang="zh-CN" sz="2000">
              <a:solidFill>
                <a:schemeClr val="tx1"/>
              </a:solidFill>
              <a:latin typeface="Arial" panose="020B0604020202020204" pitchFamily="34" charset="0"/>
              <a:cs typeface="Arial" panose="020B0604020202020204" pitchFamily="34" charset="0"/>
              <a:sym typeface="+mn-ea"/>
            </a:endParaRPr>
          </a:p>
          <a:p>
            <a:pPr marL="0" indent="0">
              <a:buNone/>
            </a:pPr>
            <a:r>
              <a:rPr lang="en-GB" altLang="zh-CN" sz="2000">
                <a:solidFill>
                  <a:schemeClr val="tx1"/>
                </a:solidFill>
                <a:latin typeface="Arial" panose="020B0604020202020204" pitchFamily="34" charset="0"/>
                <a:cs typeface="Arial" panose="020B0604020202020204" pitchFamily="34" charset="0"/>
                <a:sym typeface="+mn-ea"/>
              </a:rPr>
              <a:t>pyrimidine </a:t>
            </a:r>
            <a:r>
              <a:rPr sz="2000">
                <a:solidFill>
                  <a:schemeClr val="tx1"/>
                </a:solidFill>
                <a:latin typeface="Arial" panose="020B0604020202020204" pitchFamily="34" charset="0"/>
                <a:cs typeface="Arial" panose="020B0604020202020204" pitchFamily="34" charset="0"/>
                <a:sym typeface="+mn-ea"/>
              </a:rPr>
              <a:t>/ˌpaɪˈrɪmɪˌdiːn</a:t>
            </a:r>
            <a:r>
              <a:rPr lang="en-US" sz="2000">
                <a:solidFill>
                  <a:schemeClr val="tx1"/>
                </a:solidFill>
                <a:latin typeface="Arial" panose="020B0604020202020204" pitchFamily="34" charset="0"/>
                <a:cs typeface="Arial" panose="020B0604020202020204" pitchFamily="34" charset="0"/>
                <a:sym typeface="+mn-ea"/>
              </a:rPr>
              <a:t>/</a:t>
            </a:r>
            <a:r>
              <a:rPr lang="zh-CN" altLang="en-GB" sz="2000">
                <a:solidFill>
                  <a:schemeClr val="tx1"/>
                </a:solidFill>
                <a:latin typeface="Arial" panose="020B0604020202020204" pitchFamily="34" charset="0"/>
                <a:cs typeface="Arial" panose="020B0604020202020204" pitchFamily="34" charset="0"/>
                <a:sym typeface="+mn-ea"/>
              </a:rPr>
              <a:t>嘧啶</a:t>
            </a:r>
            <a:endParaRPr lang="en-GB" altLang="zh-CN" sz="2000">
              <a:solidFill>
                <a:schemeClr val="tx1"/>
              </a:solidFill>
              <a:latin typeface="Arial" panose="020B0604020202020204" pitchFamily="34" charset="0"/>
              <a:cs typeface="Arial" panose="020B0604020202020204" pitchFamily="34" charset="0"/>
              <a:sym typeface="+mn-ea"/>
            </a:endParaRPr>
          </a:p>
          <a:p>
            <a:pPr marL="0" indent="0">
              <a:buNone/>
            </a:pPr>
            <a:r>
              <a:rPr lang="zh-CN" altLang="en-US" sz="2000">
                <a:solidFill>
                  <a:schemeClr val="tx1"/>
                </a:solidFill>
                <a:latin typeface="Arial" panose="020B0604020202020204" pitchFamily="34" charset="0"/>
                <a:cs typeface="Arial" panose="020B0604020202020204" pitchFamily="34" charset="0"/>
              </a:rPr>
              <a:t>Semi-conservative replication</a:t>
            </a:r>
            <a:r>
              <a:rPr lang="en-US" altLang="zh-CN" sz="2000">
                <a:solidFill>
                  <a:schemeClr val="tx1"/>
                </a:solidFill>
                <a:latin typeface="Arial" panose="020B0604020202020204" pitchFamily="34" charset="0"/>
                <a:cs typeface="Arial" panose="020B0604020202020204" pitchFamily="34" charset="0"/>
              </a:rPr>
              <a:t> /kənˈsɜːrvətɪv/ /ˌreplɪˈkeɪʃn/</a:t>
            </a:r>
            <a:r>
              <a:rPr lang="zh-CN" altLang="en-US" sz="2000">
                <a:solidFill>
                  <a:schemeClr val="tx1"/>
                </a:solidFill>
                <a:latin typeface="Arial" panose="020B0604020202020204" pitchFamily="34" charset="0"/>
                <a:cs typeface="Arial" panose="020B0604020202020204" pitchFamily="34" charset="0"/>
              </a:rPr>
              <a:t>半保留复制</a:t>
            </a:r>
            <a:endParaRPr lang="en-US" altLang="zh-CN" sz="2000">
              <a:solidFill>
                <a:schemeClr val="tx1"/>
              </a:solidFill>
              <a:latin typeface="Arial" panose="020B0604020202020204" pitchFamily="34" charset="0"/>
              <a:cs typeface="Arial" panose="020B0604020202020204" pitchFamily="34" charset="0"/>
            </a:endParaRPr>
          </a:p>
          <a:p>
            <a:pPr marL="0" indent="0" algn="l">
              <a:buClrTx/>
              <a:buSzTx/>
              <a:buNone/>
            </a:pPr>
            <a:r>
              <a:rPr lang="en-US" altLang="zh-CN" sz="2000" dirty="0" smtClean="0">
                <a:solidFill>
                  <a:schemeClr val="tx1"/>
                </a:solidFill>
                <a:latin typeface="Arial" panose="020B0604020202020204" pitchFamily="34" charset="0"/>
                <a:ea typeface="楷体" panose="02010609060101010101" pitchFamily="49" charset="-122"/>
                <a:cs typeface="Arial" panose="020B0604020202020204" pitchFamily="34" charset="0"/>
                <a:sym typeface="+mn-ea"/>
              </a:rPr>
              <a:t>transcription </a:t>
            </a:r>
            <a:r>
              <a:rPr lang="zh-CN" altLang="en-US" sz="2000" dirty="0" smtClean="0">
                <a:solidFill>
                  <a:schemeClr val="tx1"/>
                </a:solidFill>
                <a:latin typeface="Arial" panose="020B0604020202020204" pitchFamily="34" charset="0"/>
                <a:ea typeface="楷体" panose="02010609060101010101" pitchFamily="49" charset="-122"/>
                <a:cs typeface="Arial" panose="020B0604020202020204" pitchFamily="34" charset="0"/>
                <a:sym typeface="+mn-ea"/>
              </a:rPr>
              <a:t>/trænˈskrɪpʃn/转录</a:t>
            </a:r>
            <a:endParaRPr lang="zh-CN" altLang="en-US" sz="2000" dirty="0" smtClean="0">
              <a:solidFill>
                <a:schemeClr val="tx1"/>
              </a:solidFill>
              <a:latin typeface="Arial" panose="020B0604020202020204" pitchFamily="34" charset="0"/>
              <a:ea typeface="楷体" panose="02010609060101010101" pitchFamily="49" charset="-122"/>
              <a:cs typeface="Arial" panose="020B0604020202020204" pitchFamily="34" charset="0"/>
              <a:sym typeface="+mn-ea"/>
            </a:endParaRPr>
          </a:p>
          <a:p>
            <a:pPr marL="0" indent="0" algn="l">
              <a:buNone/>
            </a:pPr>
            <a:r>
              <a:rPr lang="en-US" altLang="zh-CN" sz="2000" dirty="0" smtClean="0">
                <a:solidFill>
                  <a:schemeClr val="tx1"/>
                </a:solidFill>
                <a:latin typeface="Arial" panose="020B0604020202020204" pitchFamily="34" charset="0"/>
                <a:ea typeface="楷体" panose="02010609060101010101" pitchFamily="49" charset="-122"/>
                <a:cs typeface="Arial" panose="020B0604020202020204" pitchFamily="34" charset="0"/>
                <a:sym typeface="+mn-ea"/>
              </a:rPr>
              <a:t>translation </a:t>
            </a:r>
            <a:r>
              <a:rPr lang="zh-CN" altLang="en-US" sz="2000" dirty="0" smtClean="0">
                <a:solidFill>
                  <a:schemeClr val="tx1"/>
                </a:solidFill>
                <a:latin typeface="Arial" panose="020B0604020202020204" pitchFamily="34" charset="0"/>
                <a:ea typeface="楷体" panose="02010609060101010101" pitchFamily="49" charset="-122"/>
                <a:cs typeface="Arial" panose="020B0604020202020204" pitchFamily="34" charset="0"/>
                <a:sym typeface="+mn-ea"/>
              </a:rPr>
              <a:t>/trænzˈleɪʃn/翻译</a:t>
            </a:r>
            <a:endParaRPr lang="zh-CN" altLang="en-US" sz="2000" dirty="0" smtClean="0">
              <a:solidFill>
                <a:schemeClr val="tx1"/>
              </a:solidFill>
              <a:latin typeface="Arial" panose="020B0604020202020204" pitchFamily="34" charset="0"/>
              <a:ea typeface="楷体" panose="02010609060101010101" pitchFamily="49" charset="-122"/>
              <a:cs typeface="Arial" panose="020B0604020202020204" pitchFamily="34" charset="0"/>
              <a:sym typeface="+mn-ea"/>
            </a:endParaRPr>
          </a:p>
          <a:p>
            <a:pPr marL="0" indent="0" algn="l">
              <a:buNone/>
            </a:pPr>
            <a:r>
              <a:rPr lang="en-US" altLang="zh-CN" sz="2000" dirty="0" smtClean="0">
                <a:solidFill>
                  <a:schemeClr val="tx1"/>
                </a:solidFill>
                <a:latin typeface="Arial" panose="020B0604020202020204" pitchFamily="34" charset="0"/>
                <a:ea typeface="楷体" panose="02010609060101010101" pitchFamily="49" charset="-122"/>
                <a:cs typeface="Arial" panose="020B0604020202020204" pitchFamily="34" charset="0"/>
                <a:sym typeface="+mn-ea"/>
              </a:rPr>
              <a:t>codon</a:t>
            </a:r>
            <a:r>
              <a:rPr lang="zh-CN" altLang="en-US" sz="2000" dirty="0" smtClean="0">
                <a:solidFill>
                  <a:schemeClr val="tx1"/>
                </a:solidFill>
                <a:latin typeface="Arial" panose="020B0604020202020204" pitchFamily="34" charset="0"/>
                <a:ea typeface="楷体" panose="02010609060101010101" pitchFamily="49" charset="-122"/>
                <a:cs typeface="Arial" panose="020B0604020202020204" pitchFamily="34" charset="0"/>
                <a:sym typeface="+mn-ea"/>
              </a:rPr>
              <a:t>/ˈkəʊdɒn/  密码子</a:t>
            </a:r>
            <a:endParaRPr lang="zh-CN" altLang="en-US" sz="2000" dirty="0" smtClean="0">
              <a:solidFill>
                <a:schemeClr val="tx1"/>
              </a:solidFill>
              <a:latin typeface="Arial" panose="020B0604020202020204" pitchFamily="34" charset="0"/>
              <a:ea typeface="楷体" panose="02010609060101010101" pitchFamily="49" charset="-122"/>
              <a:cs typeface="Arial" panose="020B0604020202020204" pitchFamily="34" charset="0"/>
              <a:sym typeface="+mn-ea"/>
            </a:endParaRPr>
          </a:p>
          <a:p>
            <a:pPr marL="0" indent="0" algn="l">
              <a:buNone/>
            </a:pPr>
            <a:r>
              <a:rPr lang="en-US" altLang="zh-CN" sz="2000" dirty="0" smtClean="0">
                <a:solidFill>
                  <a:schemeClr val="tx1"/>
                </a:solidFill>
                <a:latin typeface="Arial" panose="020B0604020202020204" pitchFamily="34" charset="0"/>
                <a:ea typeface="楷体" panose="02010609060101010101" pitchFamily="49" charset="-122"/>
                <a:cs typeface="Arial" panose="020B0604020202020204" pitchFamily="34" charset="0"/>
                <a:sym typeface="+mn-ea"/>
              </a:rPr>
              <a:t>anticodon</a:t>
            </a:r>
            <a:r>
              <a:rPr lang="zh-CN" altLang="en-US" sz="2000" dirty="0" smtClean="0">
                <a:solidFill>
                  <a:schemeClr val="tx1"/>
                </a:solidFill>
                <a:latin typeface="Arial" panose="020B0604020202020204" pitchFamily="34" charset="0"/>
                <a:ea typeface="楷体" panose="02010609060101010101" pitchFamily="49" charset="-122"/>
                <a:cs typeface="Arial" panose="020B0604020202020204" pitchFamily="34" charset="0"/>
                <a:sym typeface="+mn-ea"/>
              </a:rPr>
              <a:t>/ˌæntɪˈkəʊdɒn/  反密码子</a:t>
            </a:r>
            <a:endParaRPr lang="zh-CN" altLang="en-US" sz="2000" dirty="0" smtClean="0">
              <a:solidFill>
                <a:schemeClr val="tx1"/>
              </a:solidFill>
              <a:latin typeface="Arial" panose="020B0604020202020204" pitchFamily="34" charset="0"/>
              <a:ea typeface="楷体" panose="02010609060101010101" pitchFamily="49" charset="-122"/>
              <a:cs typeface="Arial" panose="020B0604020202020204" pitchFamily="34" charset="0"/>
              <a:sym typeface="+mn-ea"/>
            </a:endParaRPr>
          </a:p>
          <a:p>
            <a:endParaRPr lang="zh-CN" altLang="en-US" sz="2000" dirty="0" smtClean="0">
              <a:solidFill>
                <a:schemeClr val="tx1"/>
              </a:solidFill>
              <a:latin typeface="Arial" panose="020B0604020202020204" pitchFamily="34" charset="0"/>
              <a:ea typeface="楷体" panose="02010609060101010101" pitchFamily="49" charset="-122"/>
              <a:cs typeface="Arial" panose="020B0604020202020204" pitchFamily="34" charset="0"/>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2" descr="1680266144716"/>
          <p:cNvPicPr>
            <a:picLocks noChangeAspect="1"/>
          </p:cNvPicPr>
          <p:nvPr>
            <p:custDataLst>
              <p:tags r:id="rId1"/>
            </p:custDataLst>
          </p:nvPr>
        </p:nvPicPr>
        <p:blipFill>
          <a:blip r:embed="rId2"/>
          <a:stretch>
            <a:fillRect/>
          </a:stretch>
        </p:blipFill>
        <p:spPr>
          <a:xfrm>
            <a:off x="169545" y="738505"/>
            <a:ext cx="8464550" cy="55213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94082" name="标题 2094081"/>
          <p:cNvSpPr>
            <a:spLocks noGrp="1"/>
          </p:cNvSpPr>
          <p:nvPr>
            <p:ph type="title"/>
          </p:nvPr>
        </p:nvSpPr>
        <p:spPr/>
        <p:txBody>
          <a:bodyPr anchor="ctr" anchorCtr="0"/>
          <a:p>
            <a:r>
              <a:rPr lang="en-GB" altLang="zh-CN"/>
              <a:t>How is DNA packaged?</a:t>
            </a:r>
            <a:endParaRPr lang="en-GB" altLang="zh-CN"/>
          </a:p>
        </p:txBody>
      </p:sp>
      <p:sp>
        <p:nvSpPr>
          <p:cNvPr id="2094084" name="文本框 2094083"/>
          <p:cNvSpPr txBox="1"/>
          <p:nvPr/>
        </p:nvSpPr>
        <p:spPr>
          <a:xfrm>
            <a:off x="563563" y="784225"/>
            <a:ext cx="8161337" cy="822325"/>
          </a:xfrm>
          <a:prstGeom prst="rect">
            <a:avLst/>
          </a:prstGeom>
          <a:noFill/>
          <a:ln w="9525">
            <a:noFill/>
          </a:ln>
        </p:spPr>
        <p:txBody>
          <a:bodyPr>
            <a:spAutoFit/>
          </a:bodyPr>
          <a:p>
            <a:pPr>
              <a:spcBef>
                <a:spcPct val="20000"/>
              </a:spcBef>
              <a:buClr>
                <a:srgbClr val="10BC45"/>
              </a:buClr>
              <a:buSzPct val="80000"/>
              <a:buFont typeface="Wingdings" panose="05000000000000000000" pitchFamily="2" charset="2"/>
            </a:pPr>
            <a:r>
              <a:rPr lang="en-GB" altLang="zh-CN">
                <a:cs typeface="Arial" panose="020B0604020202020204" pitchFamily="34" charset="0"/>
              </a:rPr>
              <a:t>In e</a:t>
            </a:r>
            <a:r>
              <a:rPr lang="en-GB" altLang="zh-CN"/>
              <a:t>ukaryotic cells,</a:t>
            </a:r>
            <a:r>
              <a:rPr lang="en-GB" altLang="zh-CN">
                <a:cs typeface="Arial" panose="020B0604020202020204" pitchFamily="34" charset="0"/>
              </a:rPr>
              <a:t> DNA is packaged as </a:t>
            </a:r>
            <a:r>
              <a:rPr lang="en-GB" altLang="zh-CN" b="1">
                <a:solidFill>
                  <a:srgbClr val="10BC45"/>
                </a:solidFill>
                <a:cs typeface="Arial" panose="020B0604020202020204" pitchFamily="34" charset="0"/>
              </a:rPr>
              <a:t>chromosomes</a:t>
            </a:r>
            <a:r>
              <a:rPr lang="en-GB" altLang="zh-CN">
                <a:cs typeface="Arial" panose="020B0604020202020204" pitchFamily="34" charset="0"/>
              </a:rPr>
              <a:t> in the nucleus.</a:t>
            </a:r>
            <a:endParaRPr lang="en-GB" altLang="zh-CN">
              <a:ea typeface="Arial" panose="020B0604020202020204" pitchFamily="34" charset="0"/>
            </a:endParaRPr>
          </a:p>
        </p:txBody>
      </p:sp>
      <p:sp>
        <p:nvSpPr>
          <p:cNvPr id="2094086" name="文本框 2094085"/>
          <p:cNvSpPr txBox="1"/>
          <p:nvPr/>
        </p:nvSpPr>
        <p:spPr>
          <a:xfrm>
            <a:off x="563563" y="5305425"/>
            <a:ext cx="7754937" cy="822325"/>
          </a:xfrm>
          <a:prstGeom prst="rect">
            <a:avLst/>
          </a:prstGeom>
          <a:noFill/>
          <a:ln w="9525">
            <a:noFill/>
          </a:ln>
        </p:spPr>
        <p:txBody>
          <a:bodyPr>
            <a:spAutoFit/>
          </a:bodyPr>
          <a:p>
            <a:pPr>
              <a:spcBef>
                <a:spcPct val="20000"/>
              </a:spcBef>
              <a:buClr>
                <a:srgbClr val="10BC45"/>
              </a:buClr>
              <a:buSzPct val="80000"/>
              <a:buFont typeface="Wingdings" panose="05000000000000000000" pitchFamily="2" charset="2"/>
            </a:pPr>
            <a:r>
              <a:rPr lang="en-GB" altLang="zh-CN">
                <a:cs typeface="Arial" panose="020B0604020202020204" pitchFamily="34" charset="0"/>
              </a:rPr>
              <a:t>In prokaryotic cells, DNA is loose in the cytoplasm – there are no histones or chromosomes.</a:t>
            </a:r>
            <a:endParaRPr lang="en-GB" altLang="zh-CN">
              <a:ea typeface="Arial" panose="020B0604020202020204" pitchFamily="34" charset="0"/>
            </a:endParaRPr>
          </a:p>
        </p:txBody>
      </p:sp>
      <p:sp>
        <p:nvSpPr>
          <p:cNvPr id="2094088" name="文本框 2094087"/>
          <p:cNvSpPr txBox="1"/>
          <p:nvPr/>
        </p:nvSpPr>
        <p:spPr>
          <a:xfrm>
            <a:off x="563563" y="1803400"/>
            <a:ext cx="4560887" cy="1187450"/>
          </a:xfrm>
          <a:prstGeom prst="rect">
            <a:avLst/>
          </a:prstGeom>
          <a:noFill/>
          <a:ln w="9525">
            <a:noFill/>
          </a:ln>
        </p:spPr>
        <p:txBody>
          <a:bodyPr>
            <a:spAutoFit/>
          </a:bodyPr>
          <a:p>
            <a:pPr>
              <a:spcBef>
                <a:spcPct val="20000"/>
              </a:spcBef>
              <a:buClr>
                <a:srgbClr val="10BC45"/>
              </a:buClr>
              <a:buSzPct val="80000"/>
              <a:buFont typeface="Wingdings" panose="05000000000000000000" pitchFamily="2" charset="2"/>
            </a:pPr>
            <a:r>
              <a:rPr lang="en-GB" altLang="zh-CN">
                <a:cs typeface="Arial" panose="020B0604020202020204" pitchFamily="34" charset="0"/>
              </a:rPr>
              <a:t>There is around 2</a:t>
            </a:r>
            <a:r>
              <a:rPr lang="en-GB" altLang="zh-CN" sz="1000">
                <a:cs typeface="Arial" panose="020B0604020202020204" pitchFamily="34" charset="0"/>
              </a:rPr>
              <a:t> </a:t>
            </a:r>
            <a:r>
              <a:rPr lang="en-GB" altLang="zh-CN">
                <a:cs typeface="Arial" panose="020B0604020202020204" pitchFamily="34" charset="0"/>
              </a:rPr>
              <a:t>m of DNA in a cell, so to fit it needs to be tightly coiled and folded.</a:t>
            </a:r>
            <a:endParaRPr lang="en-GB" altLang="zh-CN">
              <a:ea typeface="Arial" panose="020B0604020202020204" pitchFamily="34" charset="0"/>
            </a:endParaRPr>
          </a:p>
        </p:txBody>
      </p:sp>
      <p:sp>
        <p:nvSpPr>
          <p:cNvPr id="2094089" name="文本框 2094088"/>
          <p:cNvSpPr txBox="1"/>
          <p:nvPr/>
        </p:nvSpPr>
        <p:spPr>
          <a:xfrm>
            <a:off x="563563" y="3189288"/>
            <a:ext cx="4732337" cy="1917700"/>
          </a:xfrm>
          <a:prstGeom prst="rect">
            <a:avLst/>
          </a:prstGeom>
          <a:noFill/>
          <a:ln w="9525">
            <a:noFill/>
          </a:ln>
        </p:spPr>
        <p:txBody>
          <a:bodyPr>
            <a:spAutoFit/>
          </a:bodyPr>
          <a:p>
            <a:pPr>
              <a:spcBef>
                <a:spcPct val="20000"/>
              </a:spcBef>
              <a:buClr>
                <a:srgbClr val="10BC45"/>
              </a:buClr>
              <a:buSzPct val="80000"/>
              <a:buFont typeface="Wingdings" panose="05000000000000000000" pitchFamily="2" charset="2"/>
            </a:pPr>
            <a:r>
              <a:rPr lang="en-GB" altLang="zh-CN">
                <a:cs typeface="Arial" panose="020B0604020202020204" pitchFamily="34" charset="0"/>
              </a:rPr>
              <a:t>Eukaryotic DNA is associated with proteins called </a:t>
            </a:r>
            <a:r>
              <a:rPr lang="en-GB" altLang="zh-CN" b="1">
                <a:solidFill>
                  <a:srgbClr val="10BC45"/>
                </a:solidFill>
                <a:cs typeface="Arial" panose="020B0604020202020204" pitchFamily="34" charset="0"/>
              </a:rPr>
              <a:t>histones</a:t>
            </a:r>
            <a:r>
              <a:rPr lang="en-GB" altLang="zh-CN">
                <a:cs typeface="Arial" panose="020B0604020202020204" pitchFamily="34" charset="0"/>
              </a:rPr>
              <a:t>. Together, these form </a:t>
            </a:r>
            <a:r>
              <a:rPr lang="en-GB" altLang="zh-CN" b="1">
                <a:solidFill>
                  <a:srgbClr val="10BC45"/>
                </a:solidFill>
                <a:cs typeface="Arial" panose="020B0604020202020204" pitchFamily="34" charset="0"/>
              </a:rPr>
              <a:t>chromatin</a:t>
            </a:r>
            <a:r>
              <a:rPr lang="en-GB" altLang="zh-CN">
                <a:cs typeface="Arial" panose="020B0604020202020204" pitchFamily="34" charset="0"/>
              </a:rPr>
              <a:t> – the substance from which chromosomes are made.</a:t>
            </a:r>
            <a:endParaRPr lang="en-GB" altLang="zh-CN">
              <a:ea typeface="Arial" panose="020B0604020202020204" pitchFamily="34" charset="0"/>
            </a:endParaRPr>
          </a:p>
        </p:txBody>
      </p:sp>
      <p:pic>
        <p:nvPicPr>
          <p:cNvPr id="2094090" name="图片 2094089" descr="forward_arrow_colour">
            <a:hlinkClick r:id="" action="ppaction://hlinkshowjump?jump=nextslide"/>
          </p:cNvPr>
          <p:cNvPicPr>
            <a:picLocks noChangeAspect="1"/>
          </p:cNvPicPr>
          <p:nvPr/>
        </p:nvPicPr>
        <p:blipFill>
          <a:blip r:embed="rId1"/>
          <a:stretch>
            <a:fillRect/>
          </a:stretch>
        </p:blipFill>
        <p:spPr>
          <a:xfrm>
            <a:off x="8447088" y="6167438"/>
            <a:ext cx="630237" cy="574675"/>
          </a:xfrm>
          <a:prstGeom prst="rect">
            <a:avLst/>
          </a:prstGeom>
          <a:noFill/>
          <a:ln w="9525">
            <a:noFill/>
          </a:ln>
        </p:spPr>
      </p:pic>
      <p:pic>
        <p:nvPicPr>
          <p:cNvPr id="2094091" name="图片 2094090" descr="notes_icon"/>
          <p:cNvPicPr>
            <a:picLocks noChangeAspect="1"/>
          </p:cNvPicPr>
          <p:nvPr/>
        </p:nvPicPr>
        <p:blipFill>
          <a:blip r:embed="rId2"/>
          <a:stretch>
            <a:fillRect/>
          </a:stretch>
        </p:blipFill>
        <p:spPr>
          <a:xfrm>
            <a:off x="7443788" y="150813"/>
            <a:ext cx="442912" cy="387350"/>
          </a:xfrm>
          <a:prstGeom prst="rect">
            <a:avLst/>
          </a:prstGeom>
          <a:noFill/>
          <a:ln w="9525">
            <a:noFill/>
          </a:ln>
        </p:spPr>
      </p:pic>
      <p:pic>
        <p:nvPicPr>
          <p:cNvPr id="2094095" name="图片 2094094" descr="chromo"/>
          <p:cNvPicPr>
            <a:picLocks noChangeAspect="1"/>
          </p:cNvPicPr>
          <p:nvPr/>
        </p:nvPicPr>
        <p:blipFill>
          <a:blip r:embed="rId3"/>
          <a:stretch>
            <a:fillRect/>
          </a:stretch>
        </p:blipFill>
        <p:spPr>
          <a:xfrm>
            <a:off x="5473700" y="1276350"/>
            <a:ext cx="3200400" cy="40005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094095"/>
                                        </p:tgtEl>
                                        <p:attrNameLst>
                                          <p:attrName>style.visibility</p:attrName>
                                        </p:attrNameLst>
                                      </p:cBhvr>
                                      <p:to>
                                        <p:strVal val="visible"/>
                                      </p:to>
                                    </p:set>
                                    <p:animEffect transition="in" filter="wipe(up)">
                                      <p:cBhvr>
                                        <p:cTn id="7" dur="500"/>
                                        <p:tgtEl>
                                          <p:spTgt spid="209409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94088"/>
                                        </p:tgtEl>
                                        <p:attrNameLst>
                                          <p:attrName>style.visibility</p:attrName>
                                        </p:attrNameLst>
                                      </p:cBhvr>
                                      <p:to>
                                        <p:strVal val="visible"/>
                                      </p:to>
                                    </p:set>
                                    <p:animEffect transition="in" filter="dissolve">
                                      <p:cBhvr>
                                        <p:cTn id="12" dur="500"/>
                                        <p:tgtEl>
                                          <p:spTgt spid="209408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94089"/>
                                        </p:tgtEl>
                                        <p:attrNameLst>
                                          <p:attrName>style.visibility</p:attrName>
                                        </p:attrNameLst>
                                      </p:cBhvr>
                                      <p:to>
                                        <p:strVal val="visible"/>
                                      </p:to>
                                    </p:set>
                                    <p:animEffect transition="in" filter="dissolve">
                                      <p:cBhvr>
                                        <p:cTn id="17" dur="500"/>
                                        <p:tgtEl>
                                          <p:spTgt spid="209408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94086"/>
                                        </p:tgtEl>
                                        <p:attrNameLst>
                                          <p:attrName>style.visibility</p:attrName>
                                        </p:attrNameLst>
                                      </p:cBhvr>
                                      <p:to>
                                        <p:strVal val="visible"/>
                                      </p:to>
                                    </p:set>
                                    <p:animEffect transition="in" filter="dissolve">
                                      <p:cBhvr>
                                        <p:cTn id="22" dur="500"/>
                                        <p:tgtEl>
                                          <p:spTgt spid="2094086"/>
                                        </p:tgtEl>
                                      </p:cBhvr>
                                    </p:animEffect>
                                  </p:childTnLst>
                                </p:cTn>
                              </p:par>
                              <p:par>
                                <p:cTn id="23" presetID="1" presetClass="entr" presetSubtype="0" fill="hold" nodeType="withEffect">
                                  <p:stCondLst>
                                    <p:cond delay="0"/>
                                  </p:stCondLst>
                                  <p:childTnLst>
                                    <p:set>
                                      <p:cBhvr>
                                        <p:cTn id="24" dur="1" fill="hold">
                                          <p:stCondLst>
                                            <p:cond delay="0"/>
                                          </p:stCondLst>
                                        </p:cTn>
                                        <p:tgtEl>
                                          <p:spTgt spid="20940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4086" grpId="0"/>
      <p:bldP spid="2094088" grpId="0"/>
      <p:bldP spid="209408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124802" name="标题 2124801"/>
          <p:cNvSpPr>
            <a:spLocks noGrp="1"/>
          </p:cNvSpPr>
          <p:nvPr>
            <p:ph type="title"/>
          </p:nvPr>
        </p:nvSpPr>
        <p:spPr/>
        <p:txBody>
          <a:bodyPr anchor="ctr" anchorCtr="0"/>
          <a:p>
            <a:r>
              <a:rPr lang="en-GB" altLang="zh-CN"/>
              <a:t>Structure of eukaryotic chromosomes</a:t>
            </a:r>
            <a:endParaRPr lang="en-GB" altLang="zh-CN"/>
          </a:p>
        </p:txBody>
      </p:sp>
      <p:pic>
        <p:nvPicPr>
          <p:cNvPr id="2124807" name="图片 2124806"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2124811" name="图片 2124810"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ontrols>
      <mc:AlternateContent xmlns:mc="http://schemas.openxmlformats.org/markup-compatibility/2006">
        <mc:Choice xmlns:v="urn:schemas-microsoft-com:vml" Requires="v">
          <p:control spid="2124817" name="" r:id="rId3" imgW="8699500" imgH="5308600"/>
        </mc:Choice>
        <mc:Fallback>
          <p:control name="" r:id="rId3" imgW="8699500" imgH="5308600">
            <p:pic>
              <p:nvPicPr>
                <p:cNvPr id="0" name="Host Control  2124816"/>
                <p:cNvPicPr/>
                <p:nvPr/>
              </p:nvPicPr>
              <p:blipFill>
                <a:blip r:embed="rId4"/>
                <a:stretch>
                  <a:fillRect/>
                </a:stretch>
              </p:blipFill>
              <p:spPr>
                <a:xfrm>
                  <a:off x="212725" y="800100"/>
                  <a:ext cx="8699500" cy="5308600"/>
                </a:xfrm>
                <a:prstGeom prst="rect">
                  <a:avLst/>
                </a:prstGeom>
              </p:spPr>
            </p:pic>
          </p:control>
        </mc:Fallback>
      </mc:AlternateContent>
    </p:controls>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095127" name="图片 2095126" descr="dna_unzipped"/>
          <p:cNvPicPr>
            <a:picLocks noChangeAspect="1"/>
          </p:cNvPicPr>
          <p:nvPr/>
        </p:nvPicPr>
        <p:blipFill>
          <a:blip r:embed="rId1"/>
          <a:stretch>
            <a:fillRect/>
          </a:stretch>
        </p:blipFill>
        <p:spPr>
          <a:xfrm>
            <a:off x="6451600" y="1665288"/>
            <a:ext cx="2235200" cy="4335462"/>
          </a:xfrm>
          <a:prstGeom prst="rect">
            <a:avLst/>
          </a:prstGeom>
          <a:noFill/>
          <a:ln w="9525">
            <a:noFill/>
          </a:ln>
        </p:spPr>
      </p:pic>
      <p:sp>
        <p:nvSpPr>
          <p:cNvPr id="2095106" name="标题 2095105"/>
          <p:cNvSpPr>
            <a:spLocks noGrp="1"/>
          </p:cNvSpPr>
          <p:nvPr>
            <p:ph type="title"/>
          </p:nvPr>
        </p:nvSpPr>
        <p:spPr/>
        <p:txBody>
          <a:bodyPr anchor="ctr" anchorCtr="0"/>
          <a:p>
            <a:r>
              <a:rPr lang="en-GB" altLang="zh-CN"/>
              <a:t>DNA replication</a:t>
            </a:r>
            <a:endParaRPr lang="en-GB" altLang="zh-CN"/>
          </a:p>
        </p:txBody>
      </p:sp>
      <p:sp>
        <p:nvSpPr>
          <p:cNvPr id="2095111" name="文本框 2095110"/>
          <p:cNvSpPr txBox="1"/>
          <p:nvPr/>
        </p:nvSpPr>
        <p:spPr>
          <a:xfrm>
            <a:off x="563563" y="784225"/>
            <a:ext cx="8231187" cy="1187450"/>
          </a:xfrm>
          <a:prstGeom prst="rect">
            <a:avLst/>
          </a:prstGeom>
          <a:noFill/>
          <a:ln w="9525">
            <a:noFill/>
          </a:ln>
        </p:spPr>
        <p:txBody>
          <a:bodyPr>
            <a:spAutoFit/>
          </a:bodyPr>
          <a:p>
            <a:pPr>
              <a:spcBef>
                <a:spcPct val="20000"/>
              </a:spcBef>
              <a:buClr>
                <a:srgbClr val="10BC45"/>
              </a:buClr>
              <a:buSzPct val="80000"/>
              <a:buFont typeface="Wingdings" panose="05000000000000000000" pitchFamily="2" charset="2"/>
            </a:pPr>
            <a:r>
              <a:rPr lang="en-GB" altLang="zh-CN">
                <a:cs typeface="Arial" panose="020B0604020202020204" pitchFamily="34" charset="0"/>
              </a:rPr>
              <a:t>The discovery of DNA’s structure by Watson and Crick provided evidence that complementary base pairing was key to DNA’s ability to replicate.</a:t>
            </a:r>
            <a:endParaRPr lang="en-GB" altLang="zh-CN"/>
          </a:p>
        </p:txBody>
      </p:sp>
      <p:sp>
        <p:nvSpPr>
          <p:cNvPr id="2095118" name="文本框 2095117"/>
          <p:cNvSpPr txBox="1"/>
          <p:nvPr/>
        </p:nvSpPr>
        <p:spPr>
          <a:xfrm>
            <a:off x="563563" y="3597275"/>
            <a:ext cx="5691187" cy="1187450"/>
          </a:xfrm>
          <a:prstGeom prst="rect">
            <a:avLst/>
          </a:prstGeom>
          <a:noFill/>
          <a:ln w="9525">
            <a:noFill/>
          </a:ln>
        </p:spPr>
        <p:txBody>
          <a:bodyPr>
            <a:spAutoFit/>
          </a:bodyPr>
          <a:p>
            <a:pPr>
              <a:spcBef>
                <a:spcPct val="20000"/>
              </a:spcBef>
              <a:buClr>
                <a:srgbClr val="10BC45"/>
              </a:buClr>
              <a:buSzPct val="80000"/>
              <a:buFont typeface="Wingdings" panose="05000000000000000000" pitchFamily="2" charset="2"/>
            </a:pPr>
            <a:r>
              <a:rPr lang="en-GB" altLang="zh-CN">
                <a:cs typeface="Arial" panose="020B0604020202020204" pitchFamily="34" charset="0"/>
              </a:rPr>
              <a:t>New polynucleotide strands could then be synthesized using the originals as a template.</a:t>
            </a:r>
            <a:endParaRPr lang="en-GB" altLang="zh-CN"/>
          </a:p>
        </p:txBody>
      </p:sp>
      <p:sp>
        <p:nvSpPr>
          <p:cNvPr id="2095119" name="矩形 2095118"/>
          <p:cNvSpPr/>
          <p:nvPr/>
        </p:nvSpPr>
        <p:spPr>
          <a:xfrm>
            <a:off x="563563" y="5003800"/>
            <a:ext cx="5672137" cy="1187450"/>
          </a:xfrm>
          <a:prstGeom prst="rect">
            <a:avLst/>
          </a:prstGeom>
          <a:noFill/>
          <a:ln w="38100">
            <a:noFill/>
          </a:ln>
        </p:spPr>
        <p:txBody>
          <a:bodyPr>
            <a:spAutoFit/>
          </a:bodyPr>
          <a:p>
            <a:pPr>
              <a:spcBef>
                <a:spcPct val="20000"/>
              </a:spcBef>
              <a:buClr>
                <a:srgbClr val="10BC45"/>
              </a:buClr>
              <a:buSzPct val="80000"/>
              <a:buFont typeface="Wingdings" panose="05000000000000000000" pitchFamily="2" charset="2"/>
            </a:pPr>
            <a:r>
              <a:rPr lang="en-GB" altLang="zh-CN"/>
              <a:t>Several hypotheses were proposed as to the specific mechanism by which new strands are created.</a:t>
            </a:r>
            <a:endParaRPr lang="en-GB" altLang="zh-CN"/>
          </a:p>
        </p:txBody>
      </p:sp>
      <p:sp>
        <p:nvSpPr>
          <p:cNvPr id="2095112" name="文本框 2095111"/>
          <p:cNvSpPr txBox="1"/>
          <p:nvPr/>
        </p:nvSpPr>
        <p:spPr>
          <a:xfrm>
            <a:off x="563563" y="2190750"/>
            <a:ext cx="5957887" cy="1187450"/>
          </a:xfrm>
          <a:prstGeom prst="rect">
            <a:avLst/>
          </a:prstGeom>
          <a:noFill/>
          <a:ln w="9525">
            <a:noFill/>
          </a:ln>
        </p:spPr>
        <p:txBody>
          <a:bodyPr>
            <a:spAutoFit/>
          </a:bodyPr>
          <a:p>
            <a:pPr>
              <a:spcBef>
                <a:spcPct val="20000"/>
              </a:spcBef>
              <a:buClr>
                <a:srgbClr val="10BC45"/>
              </a:buClr>
              <a:buSzPct val="80000"/>
              <a:buFont typeface="Wingdings" panose="05000000000000000000" pitchFamily="2" charset="2"/>
            </a:pPr>
            <a:r>
              <a:rPr lang="en-GB" altLang="zh-CN">
                <a:cs typeface="Arial" panose="020B0604020202020204" pitchFamily="34" charset="0"/>
              </a:rPr>
              <a:t>Scientists proposed that DNA ‘unzipped’ as hydrogen bonds between base pairs were broken.</a:t>
            </a:r>
            <a:endParaRPr lang="en-GB" altLang="zh-CN"/>
          </a:p>
        </p:txBody>
      </p:sp>
      <p:pic>
        <p:nvPicPr>
          <p:cNvPr id="2095123" name="图片 2095122"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95112"/>
                                        </p:tgtEl>
                                        <p:attrNameLst>
                                          <p:attrName>style.visibility</p:attrName>
                                        </p:attrNameLst>
                                      </p:cBhvr>
                                      <p:to>
                                        <p:strVal val="visible"/>
                                      </p:to>
                                    </p:set>
                                    <p:animEffect transition="in" filter="dissolve">
                                      <p:cBhvr>
                                        <p:cTn id="7" dur="500"/>
                                        <p:tgtEl>
                                          <p:spTgt spid="20951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095127"/>
                                        </p:tgtEl>
                                        <p:attrNameLst>
                                          <p:attrName>style.visibility</p:attrName>
                                        </p:attrNameLst>
                                      </p:cBhvr>
                                      <p:to>
                                        <p:strVal val="visible"/>
                                      </p:to>
                                    </p:set>
                                    <p:animEffect transition="in" filter="wipe(up)">
                                      <p:cBhvr>
                                        <p:cTn id="11" dur="500"/>
                                        <p:tgtEl>
                                          <p:spTgt spid="2095127"/>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095118"/>
                                        </p:tgtEl>
                                        <p:attrNameLst>
                                          <p:attrName>style.visibility</p:attrName>
                                        </p:attrNameLst>
                                      </p:cBhvr>
                                      <p:to>
                                        <p:strVal val="visible"/>
                                      </p:to>
                                    </p:set>
                                    <p:animEffect transition="in" filter="dissolve">
                                      <p:cBhvr>
                                        <p:cTn id="16" dur="500"/>
                                        <p:tgtEl>
                                          <p:spTgt spid="209511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095119"/>
                                        </p:tgtEl>
                                        <p:attrNameLst>
                                          <p:attrName>style.visibility</p:attrName>
                                        </p:attrNameLst>
                                      </p:cBhvr>
                                      <p:to>
                                        <p:strVal val="visible"/>
                                      </p:to>
                                    </p:set>
                                    <p:animEffect transition="in" filter="dissolve">
                                      <p:cBhvr>
                                        <p:cTn id="21" dur="500"/>
                                        <p:tgtEl>
                                          <p:spTgt spid="2095119"/>
                                        </p:tgtEl>
                                      </p:cBhvr>
                                    </p:animEffect>
                                  </p:childTnLst>
                                </p:cTn>
                              </p:par>
                              <p:par>
                                <p:cTn id="22" presetID="1" presetClass="entr" presetSubtype="0" fill="hold" nodeType="withEffect">
                                  <p:stCondLst>
                                    <p:cond delay="0"/>
                                  </p:stCondLst>
                                  <p:childTnLst>
                                    <p:set>
                                      <p:cBhvr>
                                        <p:cTn id="23" dur="1" fill="hold">
                                          <p:stCondLst>
                                            <p:cond delay="0"/>
                                          </p:stCondLst>
                                        </p:cTn>
                                        <p:tgtEl>
                                          <p:spTgt spid="209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5118" grpId="0"/>
      <p:bldP spid="2095119" grpId="0"/>
      <p:bldP spid="209511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135042" name="标题 2135041"/>
          <p:cNvSpPr>
            <a:spLocks noGrp="1"/>
          </p:cNvSpPr>
          <p:nvPr>
            <p:ph type="title"/>
          </p:nvPr>
        </p:nvSpPr>
        <p:spPr/>
        <p:txBody>
          <a:bodyPr anchor="ctr" anchorCtr="0"/>
          <a:p>
            <a:r>
              <a:rPr lang="en-GB" altLang="zh-CN"/>
              <a:t>Mechanisms of DNA replication</a:t>
            </a:r>
            <a:endParaRPr lang="en-GB" altLang="zh-CN"/>
          </a:p>
        </p:txBody>
      </p:sp>
      <p:pic>
        <p:nvPicPr>
          <p:cNvPr id="2135045" name="图片 2135044"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2135051" name="图片 2135050"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ontrols>
      <mc:AlternateContent xmlns:mc="http://schemas.openxmlformats.org/markup-compatibility/2006">
        <mc:Choice xmlns:v="urn:schemas-microsoft-com:vml" Requires="v">
          <p:control spid="2135056" name="" r:id="rId3" imgW="8699500" imgH="5308600"/>
        </mc:Choice>
        <mc:Fallback>
          <p:control name="" r:id="rId3" imgW="8699500" imgH="5308600">
            <p:pic>
              <p:nvPicPr>
                <p:cNvPr id="0" name="Host Control  2135055"/>
                <p:cNvPicPr/>
                <p:nvPr/>
              </p:nvPicPr>
              <p:blipFill>
                <a:blip r:embed="rId4"/>
                <a:stretch>
                  <a:fillRect/>
                </a:stretch>
              </p:blipFill>
              <p:spPr>
                <a:xfrm>
                  <a:off x="212725" y="800100"/>
                  <a:ext cx="8699500" cy="5308600"/>
                </a:xfrm>
                <a:prstGeom prst="rect">
                  <a:avLst/>
                </a:prstGeom>
              </p:spPr>
            </p:pic>
          </p:control>
        </mc:Fallback>
      </mc:AlternateContent>
    </p:controls>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96130" name="标题 2096129"/>
          <p:cNvSpPr>
            <a:spLocks noGrp="1"/>
          </p:cNvSpPr>
          <p:nvPr>
            <p:ph type="title"/>
          </p:nvPr>
        </p:nvSpPr>
        <p:spPr/>
        <p:txBody>
          <a:bodyPr anchor="ctr" anchorCtr="0"/>
          <a:p>
            <a:r>
              <a:rPr lang="en-GB" altLang="zh-CN"/>
              <a:t>Meselson–Stahl DNA experiment</a:t>
            </a:r>
            <a:endParaRPr lang="en-GB" altLang="zh-CN"/>
          </a:p>
        </p:txBody>
      </p:sp>
      <p:pic>
        <p:nvPicPr>
          <p:cNvPr id="2096137" name="图片 2096136"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2096141" name="图片 2096140"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2096146" name="图片 2096145" descr="exp_icon"/>
          <p:cNvPicPr>
            <a:picLocks noChangeAspect="1"/>
          </p:cNvPicPr>
          <p:nvPr/>
        </p:nvPicPr>
        <p:blipFill>
          <a:blip r:embed="rId3"/>
          <a:stretch>
            <a:fillRect/>
          </a:stretch>
        </p:blipFill>
        <p:spPr>
          <a:xfrm>
            <a:off x="6807200" y="150813"/>
            <a:ext cx="611188" cy="388937"/>
          </a:xfrm>
          <a:prstGeom prst="rect">
            <a:avLst/>
          </a:prstGeom>
          <a:noFill/>
          <a:ln w="9525">
            <a:noFill/>
          </a:ln>
        </p:spPr>
      </p:pic>
      <p:pic>
        <p:nvPicPr>
          <p:cNvPr id="2096147" name="图片 2096146" descr="notes_icon"/>
          <p:cNvPicPr>
            <a:picLocks noChangeAspect="1"/>
          </p:cNvPicPr>
          <p:nvPr/>
        </p:nvPicPr>
        <p:blipFill>
          <a:blip r:embed="rId4"/>
          <a:stretch>
            <a:fillRect/>
          </a:stretch>
        </p:blipFill>
        <p:spPr>
          <a:xfrm>
            <a:off x="6334125" y="150813"/>
            <a:ext cx="442913" cy="387350"/>
          </a:xfrm>
          <a:prstGeom prst="rect">
            <a:avLst/>
          </a:prstGeom>
          <a:noFill/>
          <a:ln w="9525">
            <a:noFill/>
          </a:ln>
        </p:spPr>
      </p:pic>
    </p:spTree>
    <p:controls>
      <mc:AlternateContent xmlns:mc="http://schemas.openxmlformats.org/markup-compatibility/2006">
        <mc:Choice xmlns:v="urn:schemas-microsoft-com:vml" Requires="v">
          <p:control spid="2096150" name="" r:id="rId5" imgW="8699500" imgH="5308600"/>
        </mc:Choice>
        <mc:Fallback>
          <p:control name="" r:id="rId5" imgW="8699500" imgH="5308600">
            <p:pic>
              <p:nvPicPr>
                <p:cNvPr id="0" name="Host Control  2096149"/>
                <p:cNvPicPr/>
                <p:nvPr/>
              </p:nvPicPr>
              <p:blipFill>
                <a:blip r:embed="rId6"/>
                <a:stretch>
                  <a:fillRect/>
                </a:stretch>
              </p:blipFill>
              <p:spPr>
                <a:xfrm>
                  <a:off x="212725" y="800100"/>
                  <a:ext cx="8699500" cy="5308600"/>
                </a:xfrm>
                <a:prstGeom prst="rect">
                  <a:avLst/>
                </a:prstGeom>
              </p:spPr>
            </p:pic>
          </p:control>
        </mc:Fallback>
      </mc:AlternateContent>
    </p:controls>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97154" name="标题 2097153"/>
          <p:cNvSpPr>
            <a:spLocks noGrp="1"/>
          </p:cNvSpPr>
          <p:nvPr>
            <p:ph type="title"/>
          </p:nvPr>
        </p:nvSpPr>
        <p:spPr/>
        <p:txBody>
          <a:bodyPr anchor="ctr" anchorCtr="0"/>
          <a:p>
            <a:r>
              <a:rPr lang="en-GB" altLang="zh-CN"/>
              <a:t>DNA replication</a:t>
            </a:r>
            <a:endParaRPr lang="en-GB" altLang="zh-CN"/>
          </a:p>
        </p:txBody>
      </p:sp>
      <p:pic>
        <p:nvPicPr>
          <p:cNvPr id="2097156" name="图片 2097155"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2097160" name="图片 2097159"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ontrols>
      <mc:AlternateContent xmlns:mc="http://schemas.openxmlformats.org/markup-compatibility/2006">
        <mc:Choice xmlns:v="urn:schemas-microsoft-com:vml" Requires="v">
          <p:control spid="2097165" name="" r:id="rId3" imgW="8699500" imgH="5308600"/>
        </mc:Choice>
        <mc:Fallback>
          <p:control name="" r:id="rId3" imgW="8699500" imgH="5308600">
            <p:pic>
              <p:nvPicPr>
                <p:cNvPr id="0" name="Host Control  2097164"/>
                <p:cNvPicPr/>
                <p:nvPr/>
              </p:nvPicPr>
              <p:blipFill>
                <a:blip r:embed="rId4"/>
                <a:stretch>
                  <a:fillRect/>
                </a:stretch>
              </p:blipFill>
              <p:spPr>
                <a:xfrm>
                  <a:off x="212725" y="800100"/>
                  <a:ext cx="8699500" cy="5308600"/>
                </a:xfrm>
                <a:prstGeom prst="rect">
                  <a:avLst/>
                </a:prstGeom>
              </p:spPr>
            </p:pic>
          </p:control>
        </mc:Fallback>
      </mc:AlternateContent>
    </p:controls>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Semi-conservative replication of DNA</a:t>
            </a:r>
            <a:endParaRPr lang="zh-CN" altLang="en-US">
              <a:sym typeface="+mn-ea"/>
            </a:endParaRPr>
          </a:p>
        </p:txBody>
      </p:sp>
      <p:sp>
        <p:nvSpPr>
          <p:cNvPr id="3" name="内容占位符 2"/>
          <p:cNvSpPr>
            <a:spLocks noGrp="1"/>
          </p:cNvSpPr>
          <p:nvPr>
            <p:ph idx="1"/>
          </p:nvPr>
        </p:nvSpPr>
        <p:spPr>
          <a:xfrm>
            <a:off x="280670" y="734060"/>
            <a:ext cx="8229600" cy="4526280"/>
          </a:xfrm>
        </p:spPr>
        <p:txBody>
          <a:bodyPr/>
          <a:p>
            <a:pPr marL="0" indent="0">
              <a:buNone/>
            </a:pPr>
            <a:r>
              <a:rPr lang="zh-CN" altLang="en-US" sz="1800"/>
              <a:t>The DNA separates</a:t>
            </a:r>
            <a:r>
              <a:rPr lang="en-US" altLang="zh-CN" sz="1800"/>
              <a:t> </a:t>
            </a:r>
            <a:r>
              <a:rPr lang="zh-CN" altLang="en-US" sz="1800"/>
              <a:t>into two strands, and each strand acts as a template.</a:t>
            </a:r>
            <a:endParaRPr lang="zh-CN" altLang="en-US" sz="1800"/>
          </a:p>
          <a:p>
            <a:pPr marL="0" indent="0">
              <a:buNone/>
            </a:pPr>
            <a:r>
              <a:rPr lang="zh-CN" altLang="en-US" sz="1800"/>
              <a:t>Each new DNA molecule</a:t>
            </a:r>
            <a:r>
              <a:rPr lang="zh-CN" altLang="en-US" sz="1800">
                <a:highlight>
                  <a:srgbClr val="FFFF00"/>
                </a:highlight>
              </a:rPr>
              <a:t> consists of one old strand and a</a:t>
            </a:r>
            <a:r>
              <a:rPr lang="en-US" altLang="zh-CN" sz="1800">
                <a:highlight>
                  <a:srgbClr val="FFFF00"/>
                </a:highlight>
              </a:rPr>
              <a:t> </a:t>
            </a:r>
            <a:r>
              <a:rPr lang="zh-CN" altLang="en-US" sz="1800">
                <a:highlight>
                  <a:srgbClr val="FFFF00"/>
                </a:highlight>
              </a:rPr>
              <a:t>complementary new strand.</a:t>
            </a:r>
            <a:endParaRPr lang="zh-CN" altLang="en-US" sz="1800"/>
          </a:p>
          <a:p>
            <a:pPr marL="0" indent="0">
              <a:buNone/>
            </a:pPr>
            <a:endParaRPr lang="zh-CN" altLang="en-US" sz="1800"/>
          </a:p>
          <a:p>
            <a:pPr>
              <a:lnSpc>
                <a:spcPct val="150000"/>
              </a:lnSpc>
              <a:buAutoNum type="arabicPeriod"/>
            </a:pPr>
            <a:r>
              <a:rPr lang="zh-CN" altLang="en-US" sz="1800"/>
              <a:t>The DNA double helix unwinds and ‘unzips’ as the</a:t>
            </a:r>
            <a:r>
              <a:rPr lang="en-US" altLang="zh-CN" sz="1800"/>
              <a:t> </a:t>
            </a:r>
            <a:r>
              <a:rPr lang="zh-CN" altLang="en-US" sz="1800"/>
              <a:t>hydrogen bonds between the bases break by </a:t>
            </a:r>
            <a:r>
              <a:rPr lang="zh-CN" altLang="en-US" sz="1800">
                <a:solidFill>
                  <a:srgbClr val="FF0000"/>
                </a:solidFill>
              </a:rPr>
              <a:t>DNA</a:t>
            </a:r>
            <a:r>
              <a:rPr lang="en-US" altLang="zh-CN" sz="1800">
                <a:solidFill>
                  <a:srgbClr val="FF0000"/>
                </a:solidFill>
              </a:rPr>
              <a:t> helicase.</a:t>
            </a:r>
            <a:endParaRPr lang="en-US" altLang="zh-CN" sz="1800"/>
          </a:p>
          <a:p>
            <a:pPr>
              <a:lnSpc>
                <a:spcPct val="150000"/>
              </a:lnSpc>
              <a:buAutoNum type="arabicPeriod"/>
            </a:pPr>
            <a:r>
              <a:rPr lang="en-US" altLang="zh-CN" sz="1800"/>
              <a:t>the free nucleotides that pair up by complementary base pairing on each of the old DNA</a:t>
            </a:r>
            <a:endParaRPr lang="en-US" altLang="zh-CN" sz="1800"/>
          </a:p>
          <a:p>
            <a:pPr>
              <a:lnSpc>
                <a:spcPct val="150000"/>
              </a:lnSpc>
              <a:buAutoNum type="arabicPeriod"/>
            </a:pPr>
            <a:r>
              <a:rPr lang="en-US" altLang="zh-CN" sz="1800">
                <a:solidFill>
                  <a:srgbClr val="FF0000"/>
                </a:solidFill>
              </a:rPr>
              <a:t>DNA polymerase </a:t>
            </a:r>
            <a:r>
              <a:rPr lang="en-US" altLang="zh-CN" sz="1800"/>
              <a:t>links adjacent nucleotides to each other by catalysing phosphodiester bonds.</a:t>
            </a:r>
            <a:endParaRPr lang="en-US" altLang="zh-CN" sz="1800"/>
          </a:p>
          <a:p>
            <a:pPr>
              <a:lnSpc>
                <a:spcPct val="150000"/>
              </a:lnSpc>
              <a:buAutoNum type="arabicPeriod"/>
            </a:pPr>
            <a:r>
              <a:rPr lang="en-US" altLang="zh-CN" sz="1800"/>
              <a:t>DNA ligase links the okazaki fragments together</a:t>
            </a:r>
            <a:endParaRPr lang="en-US" altLang="zh-CN" sz="1800"/>
          </a:p>
          <a:p>
            <a:pPr>
              <a:lnSpc>
                <a:spcPct val="150000"/>
              </a:lnSpc>
              <a:buAutoNum type="arabicPeriod"/>
            </a:pPr>
            <a:r>
              <a:rPr lang="en-US" altLang="zh-CN" sz="1800"/>
              <a:t>Hydrogen bonds form within the structure, allowing it to coil up into a double helix</a:t>
            </a:r>
            <a:endParaRPr lang="en-US" altLang="zh-CN" sz="1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11138" name="标题 2011137"/>
          <p:cNvSpPr>
            <a:spLocks noGrp="1"/>
          </p:cNvSpPr>
          <p:nvPr>
            <p:ph type="title"/>
          </p:nvPr>
        </p:nvSpPr>
        <p:spPr/>
        <p:txBody>
          <a:bodyPr anchor="ctr" anchorCtr="0"/>
          <a:p>
            <a:r>
              <a:rPr lang="en-GB" altLang="zh-CN" sz="2400"/>
              <a:t>DNA replication enzymes</a:t>
            </a:r>
            <a:endParaRPr lang="en-GB" altLang="zh-CN" sz="2400"/>
          </a:p>
        </p:txBody>
      </p:sp>
      <p:pic>
        <p:nvPicPr>
          <p:cNvPr id="2011195" name="图片 2011194"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2011197" name="图片 2011196"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ontrols>
      <mc:AlternateContent xmlns:mc="http://schemas.openxmlformats.org/markup-compatibility/2006">
        <mc:Choice xmlns:v="urn:schemas-microsoft-com:vml" Requires="v">
          <p:control spid="2011199" name="" r:id="rId3" imgW="8699500" imgH="5308600"/>
        </mc:Choice>
        <mc:Fallback>
          <p:control name="" r:id="rId3" imgW="8699500" imgH="5308600">
            <p:pic>
              <p:nvPicPr>
                <p:cNvPr id="0" name="Host Control  2011198"/>
                <p:cNvPicPr/>
                <p:nvPr/>
              </p:nvPicPr>
              <p:blipFill>
                <a:blip r:embed="rId4"/>
                <a:stretch>
                  <a:fillRect/>
                </a:stretch>
              </p:blipFill>
              <p:spPr>
                <a:xfrm>
                  <a:off x="212725" y="800100"/>
                  <a:ext cx="8699500" cy="5308600"/>
                </a:xfrm>
                <a:prstGeom prst="rect">
                  <a:avLst/>
                </a:prstGeom>
              </p:spPr>
            </p:pic>
          </p:control>
        </mc:Fallback>
      </mc:AlternateContent>
    </p:controls>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endParaRPr lang="en-US" altLang="zh-CN"/>
          </a:p>
        </p:txBody>
      </p:sp>
      <p:sp>
        <p:nvSpPr>
          <p:cNvPr id="5" name="文本框 4"/>
          <p:cNvSpPr txBox="1"/>
          <p:nvPr>
            <p:custDataLst>
              <p:tags r:id="rId1"/>
            </p:custDataLst>
          </p:nvPr>
        </p:nvSpPr>
        <p:spPr>
          <a:xfrm>
            <a:off x="502920" y="706120"/>
            <a:ext cx="6679565" cy="4939030"/>
          </a:xfrm>
          <a:prstGeom prst="rect">
            <a:avLst/>
          </a:prstGeom>
          <a:noFill/>
        </p:spPr>
        <p:txBody>
          <a:bodyPr wrap="square" rtlCol="0" anchor="t">
            <a:spAutoFit/>
          </a:bodyPr>
          <a:p>
            <a:r>
              <a:rPr lang="zh-CN" altLang="en-US" sz="1800">
                <a:solidFill>
                  <a:schemeClr val="tx1"/>
                </a:solidFill>
              </a:rPr>
              <a:t>primase</a:t>
            </a:r>
            <a:r>
              <a:rPr lang="en-US" altLang="zh-CN" sz="1800">
                <a:solidFill>
                  <a:schemeClr val="tx1"/>
                </a:solidFill>
              </a:rPr>
              <a:t> </a:t>
            </a:r>
            <a:r>
              <a:rPr lang="zh-CN" altLang="en-US" sz="1800">
                <a:solidFill>
                  <a:schemeClr val="tx1"/>
                </a:solidFill>
              </a:rPr>
              <a:t>/ˈpr</a:t>
            </a:r>
            <a:r>
              <a:rPr lang="en-US" altLang="zh-CN" sz="1800">
                <a:solidFill>
                  <a:schemeClr val="tx1"/>
                </a:solidFill>
              </a:rPr>
              <a:t>a</a:t>
            </a:r>
            <a:r>
              <a:rPr lang="zh-CN" altLang="en-US" sz="1800">
                <a:solidFill>
                  <a:schemeClr val="tx1"/>
                </a:solidFill>
              </a:rPr>
              <a:t>ɪmeɪs/引发酶</a:t>
            </a:r>
            <a:endParaRPr lang="zh-CN" altLang="en-US" sz="1800">
              <a:solidFill>
                <a:schemeClr val="tx1"/>
              </a:solidFill>
            </a:endParaRPr>
          </a:p>
          <a:p>
            <a:r>
              <a:rPr lang="zh-CN" altLang="en-US" sz="1800">
                <a:solidFill>
                  <a:schemeClr val="tx1"/>
                </a:solidFill>
              </a:rPr>
              <a:t>DNA polymerase</a:t>
            </a:r>
            <a:r>
              <a:rPr lang="en-US" altLang="zh-CN" sz="1800">
                <a:solidFill>
                  <a:schemeClr val="tx1"/>
                </a:solidFill>
              </a:rPr>
              <a:t> DNA</a:t>
            </a:r>
            <a:r>
              <a:rPr lang="zh-CN" altLang="en-US" sz="1800">
                <a:solidFill>
                  <a:schemeClr val="tx1"/>
                </a:solidFill>
              </a:rPr>
              <a:t>聚合酶</a:t>
            </a:r>
            <a:endParaRPr lang="zh-CN" altLang="en-US" sz="1800">
              <a:solidFill>
                <a:schemeClr val="tx1"/>
              </a:solidFill>
            </a:endParaRPr>
          </a:p>
          <a:p>
            <a:r>
              <a:rPr lang="zh-CN" altLang="en-US" sz="1800">
                <a:solidFill>
                  <a:schemeClr val="tx1"/>
                </a:solidFill>
              </a:rPr>
              <a:t>DNA ligase /ˈlaɪˌɡeɪs/ </a:t>
            </a:r>
            <a:r>
              <a:rPr lang="en-US" altLang="zh-CN" sz="1800">
                <a:solidFill>
                  <a:schemeClr val="tx1"/>
                </a:solidFill>
              </a:rPr>
              <a:t>DNA</a:t>
            </a:r>
            <a:r>
              <a:rPr lang="zh-CN" altLang="en-US" sz="1800">
                <a:solidFill>
                  <a:schemeClr val="tx1"/>
                </a:solidFill>
              </a:rPr>
              <a:t>连接酶</a:t>
            </a:r>
            <a:endParaRPr lang="zh-CN" altLang="en-US" sz="1800">
              <a:solidFill>
                <a:schemeClr val="tx1"/>
              </a:solidFill>
            </a:endParaRPr>
          </a:p>
          <a:p>
            <a:r>
              <a:rPr lang="zh-CN" altLang="en-US" sz="1800">
                <a:solidFill>
                  <a:schemeClr val="tx1"/>
                </a:solidFill>
              </a:rPr>
              <a:t>leading strand</a:t>
            </a:r>
            <a:r>
              <a:rPr lang="en-US" altLang="zh-CN" sz="1800">
                <a:solidFill>
                  <a:schemeClr val="tx1"/>
                </a:solidFill>
              </a:rPr>
              <a:t> </a:t>
            </a:r>
            <a:r>
              <a:rPr lang="zh-CN" altLang="en-US" sz="1800">
                <a:solidFill>
                  <a:schemeClr val="tx1"/>
                </a:solidFill>
              </a:rPr>
              <a:t>前导链</a:t>
            </a:r>
            <a:endParaRPr lang="zh-CN" altLang="en-US" sz="1800">
              <a:solidFill>
                <a:schemeClr val="tx1"/>
              </a:solidFill>
            </a:endParaRPr>
          </a:p>
          <a:p>
            <a:r>
              <a:rPr lang="zh-CN" altLang="en-US" sz="1800">
                <a:solidFill>
                  <a:schemeClr val="tx1"/>
                </a:solidFill>
              </a:rPr>
              <a:t>lagging strand</a:t>
            </a:r>
            <a:r>
              <a:rPr lang="en-US" altLang="zh-CN" sz="1800">
                <a:solidFill>
                  <a:schemeClr val="tx1"/>
                </a:solidFill>
              </a:rPr>
              <a:t> /ˈlæɡɪŋ/ </a:t>
            </a:r>
            <a:r>
              <a:rPr lang="zh-CN" altLang="en-US" sz="1800">
                <a:solidFill>
                  <a:schemeClr val="tx1"/>
                </a:solidFill>
              </a:rPr>
              <a:t>后随链</a:t>
            </a:r>
            <a:endParaRPr lang="en-US" altLang="zh-CN" sz="1800">
              <a:solidFill>
                <a:schemeClr val="tx1"/>
              </a:solidFill>
            </a:endParaRPr>
          </a:p>
          <a:p>
            <a:r>
              <a:rPr lang="zh-CN" altLang="en-US" sz="1800">
                <a:solidFill>
                  <a:schemeClr val="tx1"/>
                </a:solidFill>
              </a:rPr>
              <a:t>okazaki fragments</a:t>
            </a:r>
            <a:r>
              <a:rPr lang="en-US" altLang="zh-CN" sz="1800">
                <a:solidFill>
                  <a:schemeClr val="tx1"/>
                </a:solidFill>
              </a:rPr>
              <a:t> /'ɔ:ka:'za:ki:/ </a:t>
            </a:r>
            <a:r>
              <a:rPr lang="zh-CN" altLang="en-US" sz="1800">
                <a:solidFill>
                  <a:schemeClr val="tx1"/>
                </a:solidFill>
              </a:rPr>
              <a:t>冈崎片段</a:t>
            </a:r>
            <a:endParaRPr lang="en-US" altLang="zh-CN" sz="1800">
              <a:solidFill>
                <a:schemeClr val="tx1"/>
              </a:solidFill>
            </a:endParaRPr>
          </a:p>
          <a:p>
            <a:r>
              <a:rPr lang="zh-CN" altLang="en-US" sz="1800">
                <a:solidFill>
                  <a:schemeClr val="tx1"/>
                </a:solidFill>
              </a:rPr>
              <a:t>allele</a:t>
            </a:r>
            <a:r>
              <a:rPr lang="en-US" altLang="zh-CN" sz="1800">
                <a:solidFill>
                  <a:schemeClr val="tx1"/>
                </a:solidFill>
              </a:rPr>
              <a:t> /əˈliːl/</a:t>
            </a:r>
            <a:r>
              <a:rPr lang="zh-CN" altLang="en-US" sz="1800">
                <a:solidFill>
                  <a:schemeClr val="tx1"/>
                </a:solidFill>
              </a:rPr>
              <a:t> 等位基因</a:t>
            </a:r>
            <a:endParaRPr lang="zh-CN" altLang="en-US" sz="1800">
              <a:solidFill>
                <a:schemeClr val="tx1"/>
              </a:solidFill>
            </a:endParaRPr>
          </a:p>
          <a:p>
            <a:r>
              <a:rPr lang="zh-CN" altLang="en-US" sz="1800">
                <a:solidFill>
                  <a:schemeClr val="tx1"/>
                </a:solidFill>
              </a:rPr>
              <a:t>substitution</a:t>
            </a:r>
            <a:r>
              <a:rPr lang="en-US" altLang="zh-CN" sz="1800">
                <a:solidFill>
                  <a:schemeClr val="tx1"/>
                </a:solidFill>
              </a:rPr>
              <a:t> </a:t>
            </a:r>
            <a:r>
              <a:rPr lang="zh-CN" altLang="en-US" sz="1800">
                <a:solidFill>
                  <a:schemeClr val="tx1"/>
                </a:solidFill>
              </a:rPr>
              <a:t>/ˌsʌbstɪˈtjuːʃ(ə)n/替换</a:t>
            </a:r>
            <a:endParaRPr lang="zh-CN" altLang="en-US" sz="1800">
              <a:solidFill>
                <a:schemeClr val="tx1"/>
              </a:solidFill>
            </a:endParaRPr>
          </a:p>
          <a:p>
            <a:r>
              <a:rPr lang="zh-CN" altLang="en-US" sz="1800">
                <a:solidFill>
                  <a:schemeClr val="tx1"/>
                </a:solidFill>
              </a:rPr>
              <a:t>deletion</a:t>
            </a:r>
            <a:r>
              <a:rPr lang="en-US" altLang="zh-CN" sz="1800">
                <a:solidFill>
                  <a:schemeClr val="tx1"/>
                </a:solidFill>
              </a:rPr>
              <a:t> /dɪˈliːʃn/ </a:t>
            </a:r>
            <a:r>
              <a:rPr lang="zh-CN" altLang="en-US" sz="1800">
                <a:solidFill>
                  <a:schemeClr val="tx1"/>
                </a:solidFill>
              </a:rPr>
              <a:t>缺失</a:t>
            </a:r>
            <a:endParaRPr lang="zh-CN" altLang="en-US" sz="1800">
              <a:solidFill>
                <a:schemeClr val="tx1"/>
              </a:solidFill>
            </a:endParaRPr>
          </a:p>
          <a:p>
            <a:r>
              <a:rPr lang="zh-CN" altLang="en-US" sz="1800">
                <a:solidFill>
                  <a:schemeClr val="tx1"/>
                </a:solidFill>
              </a:rPr>
              <a:t>insertion</a:t>
            </a:r>
            <a:r>
              <a:rPr lang="en-US" altLang="zh-CN" sz="1800">
                <a:solidFill>
                  <a:schemeClr val="tx1"/>
                </a:solidFill>
              </a:rPr>
              <a:t> /ɪnˈsɜːʃn/</a:t>
            </a:r>
            <a:r>
              <a:rPr lang="zh-CN" altLang="en-US" sz="1800">
                <a:solidFill>
                  <a:schemeClr val="tx1"/>
                </a:solidFill>
              </a:rPr>
              <a:t>重复</a:t>
            </a:r>
            <a:endParaRPr lang="zh-CN" altLang="en-US" sz="1800">
              <a:solidFill>
                <a:schemeClr val="tx1"/>
              </a:solidFill>
            </a:endParaRPr>
          </a:p>
          <a:p>
            <a:r>
              <a:rPr lang="en-US" altLang="zh-CN" sz="1800">
                <a:solidFill>
                  <a:schemeClr val="tx1"/>
                </a:solidFill>
              </a:rPr>
              <a:t>T</a:t>
            </a:r>
            <a:r>
              <a:rPr lang="zh-CN" altLang="en-US" sz="1800">
                <a:solidFill>
                  <a:schemeClr val="tx1"/>
                </a:solidFill>
              </a:rPr>
              <a:t>ransfer RNA</a:t>
            </a:r>
            <a:r>
              <a:rPr lang="en-US" altLang="zh-CN" sz="1800">
                <a:solidFill>
                  <a:schemeClr val="tx1"/>
                </a:solidFill>
              </a:rPr>
              <a:t> </a:t>
            </a:r>
            <a:r>
              <a:rPr lang="zh-CN" altLang="en-US" sz="1800">
                <a:solidFill>
                  <a:schemeClr val="tx1"/>
                </a:solidFill>
                <a:ea typeface="宋体" panose="02010600030101010101" pitchFamily="2" charset="-122"/>
              </a:rPr>
              <a:t>（</a:t>
            </a:r>
            <a:r>
              <a:rPr lang="en-US" altLang="zh-CN" sz="1800">
                <a:solidFill>
                  <a:schemeClr val="tx1"/>
                </a:solidFill>
                <a:ea typeface="宋体" panose="02010600030101010101" pitchFamily="2" charset="-122"/>
              </a:rPr>
              <a:t>tRNA</a:t>
            </a:r>
            <a:r>
              <a:rPr lang="zh-CN" altLang="en-US" sz="1800">
                <a:solidFill>
                  <a:schemeClr val="tx1"/>
                </a:solidFill>
                <a:ea typeface="宋体" panose="02010600030101010101" pitchFamily="2" charset="-122"/>
              </a:rPr>
              <a:t>）</a:t>
            </a:r>
            <a:r>
              <a:rPr lang="zh-CN" altLang="en-US" sz="1800">
                <a:solidFill>
                  <a:schemeClr val="tx1"/>
                </a:solidFill>
                <a:sym typeface="+mn-ea"/>
              </a:rPr>
              <a:t>转移核糖核酸</a:t>
            </a:r>
            <a:endParaRPr lang="zh-CN" altLang="en-US" sz="1800">
              <a:solidFill>
                <a:schemeClr val="tx1"/>
              </a:solidFill>
            </a:endParaRPr>
          </a:p>
          <a:p>
            <a:r>
              <a:rPr lang="zh-CN" altLang="en-US" sz="1800">
                <a:solidFill>
                  <a:schemeClr val="tx1"/>
                </a:solidFill>
              </a:rPr>
              <a:t>Messenger RNA</a:t>
            </a:r>
            <a:r>
              <a:rPr lang="en-US" altLang="zh-CN" sz="1800">
                <a:solidFill>
                  <a:schemeClr val="tx1"/>
                </a:solidFill>
              </a:rPr>
              <a:t>9(mRNA) </a:t>
            </a:r>
            <a:r>
              <a:rPr lang="zh-CN" altLang="en-US" sz="1800">
                <a:solidFill>
                  <a:schemeClr val="tx1"/>
                </a:solidFill>
                <a:sym typeface="+mn-ea"/>
              </a:rPr>
              <a:t>信使核糖核酸</a:t>
            </a:r>
            <a:endParaRPr lang="zh-CN" altLang="en-US" sz="1800">
              <a:solidFill>
                <a:schemeClr val="tx1"/>
              </a:solidFill>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61666" name="标题 2161665"/>
          <p:cNvSpPr>
            <a:spLocks noGrp="1"/>
          </p:cNvSpPr>
          <p:nvPr>
            <p:ph type="title"/>
          </p:nvPr>
        </p:nvSpPr>
        <p:spPr/>
        <p:txBody>
          <a:bodyPr anchor="ctr" anchorCtr="0"/>
          <a:p>
            <a:r>
              <a:rPr lang="en-GB" altLang="zh-CN"/>
              <a:t>DNA replication</a:t>
            </a:r>
            <a:endParaRPr lang="en-GB" altLang="zh-CN"/>
          </a:p>
        </p:txBody>
      </p:sp>
      <p:pic>
        <p:nvPicPr>
          <p:cNvPr id="2161669" name="图片 2161668"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2161671" name="图片 2161670"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ontrols>
      <mc:AlternateContent xmlns:mc="http://schemas.openxmlformats.org/markup-compatibility/2006">
        <mc:Choice xmlns:v="urn:schemas-microsoft-com:vml" Requires="v">
          <p:control spid="2161674" name="" r:id="rId3" imgW="8699500" imgH="5308600"/>
        </mc:Choice>
        <mc:Fallback>
          <p:control name="" r:id="rId3" imgW="8699500" imgH="5308600">
            <p:pic>
              <p:nvPicPr>
                <p:cNvPr id="0" name="Host Control  2161673"/>
                <p:cNvPicPr/>
                <p:nvPr/>
              </p:nvPicPr>
              <p:blipFill>
                <a:blip r:embed="rId4"/>
                <a:stretch>
                  <a:fillRect/>
                </a:stretch>
              </p:blipFill>
              <p:spPr>
                <a:xfrm>
                  <a:off x="212725" y="800100"/>
                  <a:ext cx="8699500" cy="5308600"/>
                </a:xfrm>
                <a:prstGeom prst="rect">
                  <a:avLst/>
                </a:prstGeom>
              </p:spPr>
            </p:pic>
          </p:control>
        </mc:Fallback>
      </mc:AlternateContent>
    </p:controls>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98178" name="标题 2098177"/>
          <p:cNvSpPr>
            <a:spLocks noGrp="1"/>
          </p:cNvSpPr>
          <p:nvPr>
            <p:ph type="title"/>
          </p:nvPr>
        </p:nvSpPr>
        <p:spPr/>
        <p:txBody>
          <a:bodyPr anchor="ctr" anchorCtr="0"/>
          <a:p>
            <a:r>
              <a:rPr lang="en-GB" altLang="zh-CN"/>
              <a:t>The genetic code: timeline</a:t>
            </a:r>
            <a:endParaRPr lang="en-GB" altLang="zh-CN"/>
          </a:p>
        </p:txBody>
      </p:sp>
      <p:pic>
        <p:nvPicPr>
          <p:cNvPr id="2098182" name="图片 2098181"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2098184" name="图片 2098183"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ontrols>
      <mc:AlternateContent xmlns:mc="http://schemas.openxmlformats.org/markup-compatibility/2006">
        <mc:Choice xmlns:v="urn:schemas-microsoft-com:vml" Requires="v">
          <p:control spid="2098187" name="" r:id="rId3" imgW="8699500" imgH="5308600"/>
        </mc:Choice>
        <mc:Fallback>
          <p:control name="" r:id="rId3" imgW="8699500" imgH="5308600">
            <p:pic>
              <p:nvPicPr>
                <p:cNvPr id="0" name="Host Control  2098186"/>
                <p:cNvPicPr/>
                <p:nvPr/>
              </p:nvPicPr>
              <p:blipFill>
                <a:blip r:embed="rId4"/>
                <a:stretch>
                  <a:fillRect/>
                </a:stretch>
              </p:blipFill>
              <p:spPr>
                <a:xfrm>
                  <a:off x="212725" y="800100"/>
                  <a:ext cx="8699500" cy="5308600"/>
                </a:xfrm>
                <a:prstGeom prst="rect">
                  <a:avLst/>
                </a:prstGeom>
              </p:spPr>
            </p:pic>
          </p:control>
        </mc:Fallback>
      </mc:AlternateContent>
    </p:controls>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48354" name="标题 2148353"/>
          <p:cNvSpPr>
            <a:spLocks noGrp="1"/>
          </p:cNvSpPr>
          <p:nvPr>
            <p:ph type="title"/>
          </p:nvPr>
        </p:nvSpPr>
        <p:spPr/>
        <p:txBody>
          <a:bodyPr anchor="ctr" anchorCtr="0"/>
          <a:p>
            <a:r>
              <a:rPr lang="en-GB" altLang="zh-CN"/>
              <a:t>What is the genetic code?</a:t>
            </a:r>
            <a:endParaRPr lang="en-GB" altLang="zh-CN"/>
          </a:p>
        </p:txBody>
      </p:sp>
      <p:sp>
        <p:nvSpPr>
          <p:cNvPr id="2148355" name="文本框 2148354"/>
          <p:cNvSpPr txBox="1"/>
          <p:nvPr/>
        </p:nvSpPr>
        <p:spPr>
          <a:xfrm>
            <a:off x="563563" y="1405255"/>
            <a:ext cx="8580437" cy="1715770"/>
          </a:xfrm>
          <a:prstGeom prst="rect">
            <a:avLst/>
          </a:prstGeom>
          <a:noFill/>
          <a:ln w="9525">
            <a:noFill/>
          </a:ln>
        </p:spPr>
        <p:txBody>
          <a:bodyPr>
            <a:spAutoFit/>
          </a:bodyPr>
          <a:p>
            <a:pPr>
              <a:spcBef>
                <a:spcPct val="20000"/>
              </a:spcBef>
              <a:buClr>
                <a:srgbClr val="10BC45"/>
              </a:buClr>
              <a:buSzPct val="80000"/>
              <a:buFont typeface="Wingdings" panose="05000000000000000000" pitchFamily="2" charset="2"/>
            </a:pPr>
            <a:r>
              <a:rPr lang="en-US" altLang="en-GB">
                <a:highlight>
                  <a:srgbClr val="FFFF00"/>
                </a:highlight>
              </a:rPr>
              <a:t>G</a:t>
            </a:r>
            <a:r>
              <a:rPr lang="en-GB" altLang="zh-CN">
                <a:highlight>
                  <a:srgbClr val="FFFF00"/>
                </a:highlight>
              </a:rPr>
              <a:t>ene:</a:t>
            </a:r>
            <a:r>
              <a:rPr lang="en-GB" altLang="zh-CN"/>
              <a:t> </a:t>
            </a:r>
            <a:r>
              <a:rPr lang="en-GB" altLang="zh-CN">
                <a:highlight>
                  <a:srgbClr val="FFFF00"/>
                </a:highlight>
              </a:rPr>
              <a:t>a length of DNA that codes for a particular</a:t>
            </a:r>
            <a:r>
              <a:rPr lang="en-US" altLang="en-GB">
                <a:highlight>
                  <a:srgbClr val="FFFF00"/>
                </a:highlight>
              </a:rPr>
              <a:t> </a:t>
            </a:r>
            <a:r>
              <a:rPr lang="en-GB" altLang="zh-CN">
                <a:highlight>
                  <a:srgbClr val="FFFF00"/>
                </a:highlight>
                <a:ea typeface="Arial" panose="020B0604020202020204" pitchFamily="34" charset="0"/>
              </a:rPr>
              <a:t>polypeptide or protein</a:t>
            </a:r>
            <a:endParaRPr lang="en-GB" altLang="zh-CN">
              <a:highlight>
                <a:srgbClr val="FFFF00"/>
              </a:highlight>
              <a:ea typeface="Arial" panose="020B0604020202020204" pitchFamily="34" charset="0"/>
            </a:endParaRPr>
          </a:p>
          <a:p>
            <a:pPr>
              <a:spcBef>
                <a:spcPct val="20000"/>
              </a:spcBef>
              <a:buClr>
                <a:srgbClr val="10BC45"/>
              </a:buClr>
              <a:buSzPct val="80000"/>
              <a:buFont typeface="Wingdings" panose="05000000000000000000" pitchFamily="2" charset="2"/>
            </a:pPr>
            <a:r>
              <a:rPr lang="en-GB" altLang="zh-CN">
                <a:highlight>
                  <a:srgbClr val="FFFF00"/>
                </a:highlight>
                <a:ea typeface="Arial" panose="020B0604020202020204" pitchFamily="34" charset="0"/>
              </a:rPr>
              <a:t>Codon: A sequence of 3 bases in DNA or mRNA.</a:t>
            </a:r>
            <a:r>
              <a:rPr lang="en-US" altLang="en-GB">
                <a:highlight>
                  <a:srgbClr val="FFFF00"/>
                </a:highlight>
                <a:ea typeface="Arial" panose="020B0604020202020204" pitchFamily="34" charset="0"/>
              </a:rPr>
              <a:t> </a:t>
            </a:r>
            <a:endParaRPr lang="en-US" altLang="en-GB">
              <a:highlight>
                <a:srgbClr val="FFFF00"/>
              </a:highlight>
              <a:ea typeface="Arial" panose="020B0604020202020204" pitchFamily="34" charset="0"/>
            </a:endParaRPr>
          </a:p>
          <a:p>
            <a:pPr>
              <a:spcBef>
                <a:spcPct val="20000"/>
              </a:spcBef>
              <a:buClr>
                <a:srgbClr val="10BC45"/>
              </a:buClr>
              <a:buSzPct val="80000"/>
              <a:buFont typeface="Wingdings" panose="05000000000000000000" pitchFamily="2" charset="2"/>
            </a:pPr>
            <a:endParaRPr lang="en-US" altLang="en-GB">
              <a:highlight>
                <a:srgbClr val="FFFF00"/>
              </a:highlight>
              <a:ea typeface="Arial" panose="020B0604020202020204" pitchFamily="34" charset="0"/>
            </a:endParaRPr>
          </a:p>
        </p:txBody>
      </p:sp>
      <p:sp>
        <p:nvSpPr>
          <p:cNvPr id="2148357" name="文本框 2148356"/>
          <p:cNvSpPr txBox="1"/>
          <p:nvPr/>
        </p:nvSpPr>
        <p:spPr>
          <a:xfrm>
            <a:off x="544513" y="5433695"/>
            <a:ext cx="8408987" cy="822325"/>
          </a:xfrm>
          <a:prstGeom prst="rect">
            <a:avLst/>
          </a:prstGeom>
          <a:noFill/>
          <a:ln w="9525">
            <a:noFill/>
          </a:ln>
        </p:spPr>
        <p:txBody>
          <a:bodyPr>
            <a:spAutoFit/>
          </a:bodyPr>
          <a:p>
            <a:pPr>
              <a:spcBef>
                <a:spcPct val="20000"/>
              </a:spcBef>
              <a:buClr>
                <a:srgbClr val="10BC45"/>
              </a:buClr>
              <a:buSzPct val="80000"/>
              <a:buFont typeface="Wingdings" panose="05000000000000000000" pitchFamily="2" charset="2"/>
            </a:pPr>
            <a:r>
              <a:rPr lang="en-GB" altLang="zh-CN">
                <a:cs typeface="Arial" panose="020B0604020202020204" pitchFamily="34" charset="0"/>
              </a:rPr>
              <a:t>All polypeptides are made from amino acids, so the sequence of bases in a gene must code for amino acids.</a:t>
            </a:r>
            <a:endParaRPr lang="en-GB" altLang="zh-CN">
              <a:ea typeface="Arial" panose="020B0604020202020204" pitchFamily="34" charset="0"/>
            </a:endParaRPr>
          </a:p>
        </p:txBody>
      </p:sp>
      <p:sp>
        <p:nvSpPr>
          <p:cNvPr id="2148360" name="文本框 2148359"/>
          <p:cNvSpPr txBox="1"/>
          <p:nvPr/>
        </p:nvSpPr>
        <p:spPr>
          <a:xfrm>
            <a:off x="563563" y="5305425"/>
            <a:ext cx="8389937" cy="460375"/>
          </a:xfrm>
          <a:prstGeom prst="rect">
            <a:avLst/>
          </a:prstGeom>
          <a:noFill/>
          <a:ln w="9525">
            <a:noFill/>
          </a:ln>
        </p:spPr>
        <p:txBody>
          <a:bodyPr>
            <a:spAutoFit/>
          </a:bodyPr>
          <a:p>
            <a:pPr>
              <a:spcBef>
                <a:spcPct val="20000"/>
              </a:spcBef>
              <a:buClr>
                <a:srgbClr val="10BC45"/>
              </a:buClr>
              <a:buSzPct val="80000"/>
              <a:buFont typeface="Wingdings" panose="05000000000000000000" pitchFamily="2" charset="2"/>
            </a:pPr>
            <a:endParaRPr lang="en-GB" altLang="zh-CN">
              <a:ea typeface="Arial" panose="020B0604020202020204" pitchFamily="34" charset="0"/>
            </a:endParaRPr>
          </a:p>
        </p:txBody>
      </p:sp>
      <p:grpSp>
        <p:nvGrpSpPr>
          <p:cNvPr id="3" name="组合 2"/>
          <p:cNvGrpSpPr/>
          <p:nvPr/>
        </p:nvGrpSpPr>
        <p:grpSpPr>
          <a:xfrm>
            <a:off x="309245" y="3381375"/>
            <a:ext cx="8643620" cy="2012950"/>
            <a:chOff x="522" y="3464"/>
            <a:chExt cx="13612" cy="3170"/>
          </a:xfrm>
        </p:grpSpPr>
        <p:grpSp>
          <p:nvGrpSpPr>
            <p:cNvPr id="2" name="组合 1"/>
            <p:cNvGrpSpPr/>
            <p:nvPr/>
          </p:nvGrpSpPr>
          <p:grpSpPr>
            <a:xfrm>
              <a:off x="522" y="4317"/>
              <a:ext cx="13612" cy="1082"/>
              <a:chOff x="395" y="4020"/>
              <a:chExt cx="13612" cy="1082"/>
            </a:xfrm>
          </p:grpSpPr>
          <p:pic>
            <p:nvPicPr>
              <p:cNvPr id="2148364" name="图片 2148363" descr="base sequence 1"/>
              <p:cNvPicPr>
                <a:picLocks noChangeAspect="1"/>
              </p:cNvPicPr>
              <p:nvPr/>
            </p:nvPicPr>
            <p:blipFill>
              <a:blip r:embed="rId1"/>
              <a:srcRect l="1323" r="1323"/>
              <a:stretch>
                <a:fillRect/>
              </a:stretch>
            </p:blipFill>
            <p:spPr>
              <a:xfrm>
                <a:off x="395" y="4400"/>
                <a:ext cx="13613" cy="703"/>
              </a:xfrm>
              <a:prstGeom prst="rect">
                <a:avLst/>
              </a:prstGeom>
              <a:noFill/>
              <a:ln w="9525">
                <a:noFill/>
              </a:ln>
            </p:spPr>
          </p:pic>
          <p:grpSp>
            <p:nvGrpSpPr>
              <p:cNvPr id="2148372" name="组合 2148371"/>
              <p:cNvGrpSpPr/>
              <p:nvPr/>
            </p:nvGrpSpPr>
            <p:grpSpPr>
              <a:xfrm>
                <a:off x="1140" y="4020"/>
                <a:ext cx="11925" cy="385"/>
                <a:chOff x="456" y="1608"/>
                <a:chExt cx="4770" cy="154"/>
              </a:xfrm>
            </p:grpSpPr>
            <p:sp>
              <p:nvSpPr>
                <p:cNvPr id="2148365" name="直接连接符 2148364"/>
                <p:cNvSpPr/>
                <p:nvPr/>
              </p:nvSpPr>
              <p:spPr>
                <a:xfrm>
                  <a:off x="462" y="1610"/>
                  <a:ext cx="0" cy="152"/>
                </a:xfrm>
                <a:prstGeom prst="line">
                  <a:avLst/>
                </a:prstGeom>
                <a:ln w="38100" cap="flat" cmpd="sng">
                  <a:solidFill>
                    <a:srgbClr val="000000"/>
                  </a:solidFill>
                  <a:prstDash val="solid"/>
                  <a:headEnd type="none" w="med" len="med"/>
                  <a:tailEnd type="none" w="med" len="med"/>
                </a:ln>
              </p:spPr>
            </p:sp>
            <p:sp>
              <p:nvSpPr>
                <p:cNvPr id="2148366" name="直接连接符 2148365"/>
                <p:cNvSpPr/>
                <p:nvPr/>
              </p:nvSpPr>
              <p:spPr>
                <a:xfrm>
                  <a:off x="5220" y="1608"/>
                  <a:ext cx="0" cy="152"/>
                </a:xfrm>
                <a:prstGeom prst="line">
                  <a:avLst/>
                </a:prstGeom>
                <a:ln w="38100" cap="flat" cmpd="sng">
                  <a:solidFill>
                    <a:srgbClr val="000000"/>
                  </a:solidFill>
                  <a:prstDash val="solid"/>
                  <a:headEnd type="none" w="med" len="med"/>
                  <a:tailEnd type="none" w="med" len="med"/>
                </a:ln>
              </p:spPr>
            </p:sp>
            <p:sp>
              <p:nvSpPr>
                <p:cNvPr id="2148367" name="直接连接符 2148366"/>
                <p:cNvSpPr/>
                <p:nvPr/>
              </p:nvSpPr>
              <p:spPr>
                <a:xfrm flipV="1">
                  <a:off x="456" y="1616"/>
                  <a:ext cx="4770" cy="2"/>
                </a:xfrm>
                <a:prstGeom prst="line">
                  <a:avLst/>
                </a:prstGeom>
                <a:ln w="38100" cap="flat" cmpd="sng">
                  <a:solidFill>
                    <a:srgbClr val="000000"/>
                  </a:solidFill>
                  <a:prstDash val="solid"/>
                  <a:headEnd type="none" w="med" len="med"/>
                  <a:tailEnd type="none" w="med" len="med"/>
                </a:ln>
              </p:spPr>
            </p:sp>
          </p:grpSp>
        </p:grpSp>
        <p:sp>
          <p:nvSpPr>
            <p:cNvPr id="2148369" name="文本框 2148368"/>
            <p:cNvSpPr txBox="1"/>
            <p:nvPr/>
          </p:nvSpPr>
          <p:spPr>
            <a:xfrm>
              <a:off x="5070" y="3464"/>
              <a:ext cx="4260" cy="725"/>
            </a:xfrm>
            <a:prstGeom prst="rect">
              <a:avLst/>
            </a:prstGeom>
            <a:noFill/>
            <a:ln w="38100">
              <a:noFill/>
            </a:ln>
          </p:spPr>
          <p:txBody>
            <a:bodyPr>
              <a:spAutoFit/>
            </a:bodyPr>
            <a:p>
              <a:pPr algn="ctr"/>
              <a:r>
                <a:rPr lang="en-GB" altLang="zh-CN" b="1">
                  <a:solidFill>
                    <a:srgbClr val="10BC45"/>
                  </a:solidFill>
                </a:rPr>
                <a:t>one gene</a:t>
              </a:r>
              <a:endParaRPr lang="en-GB" altLang="zh-CN" b="1">
                <a:solidFill>
                  <a:srgbClr val="10BC45"/>
                </a:solidFill>
              </a:endParaRPr>
            </a:p>
          </p:txBody>
        </p:sp>
        <p:sp>
          <p:nvSpPr>
            <p:cNvPr id="2148370" name="文本框 2148369"/>
            <p:cNvSpPr txBox="1"/>
            <p:nvPr/>
          </p:nvSpPr>
          <p:spPr>
            <a:xfrm>
              <a:off x="8250" y="5340"/>
              <a:ext cx="5700" cy="1295"/>
            </a:xfrm>
            <a:prstGeom prst="rect">
              <a:avLst/>
            </a:prstGeom>
            <a:noFill/>
            <a:ln w="38100">
              <a:noFill/>
            </a:ln>
          </p:spPr>
          <p:txBody>
            <a:bodyPr>
              <a:spAutoFit/>
            </a:bodyPr>
            <a:p>
              <a:pPr algn="ctr"/>
              <a:r>
                <a:rPr lang="en-GB" altLang="zh-CN" b="1">
                  <a:solidFill>
                    <a:srgbClr val="10BC45"/>
                  </a:solidFill>
                </a:rPr>
                <a:t>thousands more bases in gene (not shown)</a:t>
              </a:r>
              <a:endParaRPr lang="en-GB" altLang="zh-CN" b="1">
                <a:solidFill>
                  <a:srgbClr val="10BC45"/>
                </a:solidFill>
              </a:endParaRPr>
            </a:p>
          </p:txBody>
        </p:sp>
        <p:sp>
          <p:nvSpPr>
            <p:cNvPr id="2148371" name="直接连接符 2148370"/>
            <p:cNvSpPr/>
            <p:nvPr/>
          </p:nvSpPr>
          <p:spPr>
            <a:xfrm flipH="1" flipV="1">
              <a:off x="7170" y="5203"/>
              <a:ext cx="1080" cy="980"/>
            </a:xfrm>
            <a:prstGeom prst="line">
              <a:avLst/>
            </a:prstGeom>
            <a:ln w="38100" cap="flat" cmpd="sng">
              <a:solidFill>
                <a:srgbClr val="000000"/>
              </a:solidFill>
              <a:prstDash val="solid"/>
              <a:headEnd type="oval" w="sm" len="sm"/>
              <a:tailEnd type="triangle" w="med" len="med"/>
            </a:ln>
          </p:spPr>
        </p:sp>
      </p:grpSp>
      <p:pic>
        <p:nvPicPr>
          <p:cNvPr id="2148375" name="图片 2148374"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2148376" name="图片 2148375" descr="notes_icon"/>
          <p:cNvPicPr>
            <a:picLocks noChangeAspect="1"/>
          </p:cNvPicPr>
          <p:nvPr/>
        </p:nvPicPr>
        <p:blipFill>
          <a:blip r:embed="rId3"/>
          <a:stretch>
            <a:fillRect/>
          </a:stretch>
        </p:blipFill>
        <p:spPr>
          <a:xfrm>
            <a:off x="7443788" y="150813"/>
            <a:ext cx="442912" cy="3873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48357"/>
                                        </p:tgtEl>
                                        <p:attrNameLst>
                                          <p:attrName>style.visibility</p:attrName>
                                        </p:attrNameLst>
                                      </p:cBhvr>
                                      <p:to>
                                        <p:strVal val="visible"/>
                                      </p:to>
                                    </p:set>
                                    <p:animEffect transition="in" filter="dissolve">
                                      <p:cBhvr>
                                        <p:cTn id="7" dur="500"/>
                                        <p:tgtEl>
                                          <p:spTgt spid="21483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48360"/>
                                        </p:tgtEl>
                                        <p:attrNameLst>
                                          <p:attrName>style.visibility</p:attrName>
                                        </p:attrNameLst>
                                      </p:cBhvr>
                                      <p:to>
                                        <p:strVal val="visible"/>
                                      </p:to>
                                    </p:set>
                                    <p:animEffect transition="in" filter="dissolve">
                                      <p:cBhvr>
                                        <p:cTn id="12" dur="500"/>
                                        <p:tgtEl>
                                          <p:spTgt spid="2148360"/>
                                        </p:tgtEl>
                                      </p:cBhvr>
                                    </p:animEffect>
                                  </p:childTnLst>
                                </p:cTn>
                              </p:par>
                              <p:par>
                                <p:cTn id="13" presetID="1" presetClass="entr" presetSubtype="0" fill="hold" nodeType="withEffect">
                                  <p:stCondLst>
                                    <p:cond delay="0"/>
                                  </p:stCondLst>
                                  <p:childTnLst>
                                    <p:set>
                                      <p:cBhvr>
                                        <p:cTn id="14" dur="1" fill="hold">
                                          <p:stCondLst>
                                            <p:cond delay="0"/>
                                          </p:stCondLst>
                                        </p:cTn>
                                        <p:tgtEl>
                                          <p:spTgt spid="2148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8357" grpId="0"/>
      <p:bldP spid="214836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112" name="图片 111"/>
          <p:cNvPicPr/>
          <p:nvPr/>
        </p:nvPicPr>
        <p:blipFill>
          <a:blip r:embed="rId1"/>
          <a:stretch>
            <a:fillRect/>
          </a:stretch>
        </p:blipFill>
        <p:spPr>
          <a:xfrm>
            <a:off x="1003300" y="1141730"/>
            <a:ext cx="6357620" cy="4765675"/>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607695" y="965835"/>
            <a:ext cx="7978775" cy="361569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22250" y="286385"/>
            <a:ext cx="7240588" cy="549275"/>
          </a:xfrm>
        </p:spPr>
        <p:txBody>
          <a:bodyPr/>
          <a:p>
            <a:r>
              <a:rPr lang="zh-CN" altLang="en-US">
                <a:sym typeface="+mn-ea"/>
              </a:rPr>
              <a:t>Features of the genetic code</a:t>
            </a:r>
            <a:br>
              <a:rPr lang="zh-CN" altLang="en-US"/>
            </a:br>
            <a:endParaRPr lang="zh-CN" altLang="en-US"/>
          </a:p>
        </p:txBody>
      </p:sp>
      <p:sp>
        <p:nvSpPr>
          <p:cNvPr id="5" name="文本框 4"/>
          <p:cNvSpPr txBox="1"/>
          <p:nvPr/>
        </p:nvSpPr>
        <p:spPr>
          <a:xfrm>
            <a:off x="222250" y="878205"/>
            <a:ext cx="8008620" cy="5939155"/>
          </a:xfrm>
          <a:prstGeom prst="rect">
            <a:avLst/>
          </a:prstGeom>
          <a:noFill/>
        </p:spPr>
        <p:txBody>
          <a:bodyPr wrap="square" rtlCol="0" anchor="t">
            <a:spAutoFit/>
          </a:bodyPr>
          <a:p>
            <a:r>
              <a:rPr lang="zh-CN" altLang="en-US" sz="2000"/>
              <a:t>• It is a</a:t>
            </a:r>
            <a:r>
              <a:rPr lang="zh-CN" altLang="en-US" sz="2000">
                <a:solidFill>
                  <a:srgbClr val="FF0000"/>
                </a:solidFill>
              </a:rPr>
              <a:t> three-letter code,  known as a triplet</a:t>
            </a:r>
            <a:r>
              <a:rPr lang="en-US" altLang="zh-CN" sz="2000">
                <a:solidFill>
                  <a:srgbClr val="FF0000"/>
                </a:solidFill>
              </a:rPr>
              <a:t> </a:t>
            </a:r>
            <a:r>
              <a:rPr lang="zh-CN" altLang="en-US" sz="2000">
                <a:solidFill>
                  <a:srgbClr val="FF0000"/>
                </a:solidFill>
              </a:rPr>
              <a:t>code</a:t>
            </a:r>
            <a:r>
              <a:rPr lang="zh-CN" altLang="en-US" sz="2000"/>
              <a:t>：three bases make the code</a:t>
            </a:r>
            <a:r>
              <a:rPr lang="en-US" altLang="zh-CN" sz="2000"/>
              <a:t> </a:t>
            </a:r>
            <a:r>
              <a:rPr lang="zh-CN" altLang="en-US" sz="2000"/>
              <a:t>for one amino acid</a:t>
            </a:r>
            <a:r>
              <a:rPr lang="en-US" altLang="zh-CN" sz="2000"/>
              <a:t>.</a:t>
            </a:r>
            <a:r>
              <a:rPr lang="zh-CN" altLang="en-US" sz="2000"/>
              <a:t> </a:t>
            </a:r>
            <a:r>
              <a:rPr lang="en-US" altLang="zh-CN" sz="2000"/>
              <a:t>AUG——</a:t>
            </a:r>
            <a:r>
              <a:rPr lang="zh-CN" altLang="en-US" sz="2000"/>
              <a:t>amino acid methionine甲硫氨酸</a:t>
            </a:r>
            <a:endParaRPr lang="zh-CN" altLang="en-US" sz="2000"/>
          </a:p>
          <a:p>
            <a:r>
              <a:rPr lang="zh-CN" altLang="en-US" sz="2000"/>
              <a:t>• The code is universal通用性</a:t>
            </a:r>
            <a:r>
              <a:rPr lang="en-US" altLang="zh-CN" sz="2000"/>
              <a:t>:</a:t>
            </a:r>
            <a:r>
              <a:rPr lang="zh-CN" altLang="en-US" sz="2000"/>
              <a:t>in all living things.</a:t>
            </a:r>
            <a:endParaRPr lang="zh-CN" altLang="en-US" sz="2000"/>
          </a:p>
          <a:p>
            <a:r>
              <a:rPr lang="zh-CN" altLang="en-US" sz="2000"/>
              <a:t>• The code has punctuations.  </a:t>
            </a:r>
            <a:endParaRPr lang="zh-CN" altLang="en-US" sz="2000"/>
          </a:p>
          <a:p>
            <a:r>
              <a:rPr lang="zh-CN" altLang="en-US" sz="2000">
                <a:solidFill>
                  <a:srgbClr val="FF0000"/>
                </a:solidFill>
              </a:rPr>
              <a:t>stop triplets</a:t>
            </a:r>
            <a:r>
              <a:rPr lang="en-US" altLang="zh-CN" sz="2000">
                <a:solidFill>
                  <a:srgbClr val="FF0000"/>
                </a:solidFill>
              </a:rPr>
              <a:t>: UAG,UAA,UGA</a:t>
            </a:r>
            <a:r>
              <a:rPr lang="zh-CN" altLang="en-US" sz="2000">
                <a:solidFill>
                  <a:srgbClr val="FF0000"/>
                </a:solidFill>
              </a:rPr>
              <a:t>. start </a:t>
            </a:r>
            <a:r>
              <a:rPr lang="en-US" altLang="zh-CN" sz="2000">
                <a:solidFill>
                  <a:srgbClr val="FF0000"/>
                </a:solidFill>
              </a:rPr>
              <a:t>codon</a:t>
            </a:r>
            <a:r>
              <a:rPr lang="zh-CN" altLang="en-US" sz="2000">
                <a:solidFill>
                  <a:srgbClr val="FF0000"/>
                </a:solidFill>
                <a:ea typeface="宋体" panose="02010600030101010101" pitchFamily="2" charset="-122"/>
              </a:rPr>
              <a:t>：</a:t>
            </a:r>
            <a:r>
              <a:rPr lang="en-US" altLang="zh-CN" sz="2000">
                <a:solidFill>
                  <a:srgbClr val="FF0000"/>
                </a:solidFill>
                <a:ea typeface="宋体" panose="02010600030101010101" pitchFamily="2" charset="-122"/>
              </a:rPr>
              <a:t>AUG</a:t>
            </a:r>
            <a:endParaRPr lang="zh-CN" altLang="en-US" sz="2000">
              <a:solidFill>
                <a:srgbClr val="FF0000"/>
              </a:solidFill>
            </a:endParaRPr>
          </a:p>
          <a:p>
            <a:r>
              <a:rPr lang="zh-CN" altLang="en-US" sz="2000"/>
              <a:t>• The code is degenerate简并性</a:t>
            </a:r>
            <a:r>
              <a:rPr lang="en-US" altLang="zh-CN" sz="2000"/>
              <a:t>or </a:t>
            </a:r>
            <a:r>
              <a:rPr lang="en-GB" altLang="zh-CN" sz="2000">
                <a:sym typeface="+mn-ea"/>
              </a:rPr>
              <a:t>degeneracy</a:t>
            </a:r>
            <a:r>
              <a:rPr lang="zh-CN" altLang="en-US" sz="2000"/>
              <a:t>.</a:t>
            </a:r>
            <a:endParaRPr lang="zh-CN" altLang="en-US" sz="2000"/>
          </a:p>
          <a:p>
            <a:r>
              <a:rPr lang="zh-CN" altLang="en-US" sz="2000"/>
              <a:t>some amino acids are coded</a:t>
            </a:r>
            <a:r>
              <a:rPr lang="en-US" altLang="zh-CN" sz="2000"/>
              <a:t> </a:t>
            </a:r>
            <a:r>
              <a:rPr lang="zh-CN" altLang="en-US" sz="2000"/>
              <a:t>for by more than one triplet</a:t>
            </a:r>
            <a:r>
              <a:rPr lang="en-US" altLang="zh-CN" sz="2000"/>
              <a:t>:</a:t>
            </a:r>
            <a:r>
              <a:rPr lang="zh-CN" altLang="en-US" sz="2000"/>
              <a:t>cysteine is coded for by ACA and ACG. </a:t>
            </a:r>
            <a:endParaRPr lang="zh-CN" altLang="en-US" sz="2000"/>
          </a:p>
          <a:p>
            <a:pPr marL="342900" indent="-342900">
              <a:buFont typeface="Arial" panose="020B0604020202020204" pitchFamily="34" charset="0"/>
              <a:buChar char="•"/>
            </a:pPr>
            <a:r>
              <a:rPr lang="en-US" altLang="zh-CN" sz="2000"/>
              <a:t>C</a:t>
            </a:r>
            <a:r>
              <a:rPr lang="zh-CN" altLang="en-US" sz="2000"/>
              <a:t>ommaless</a:t>
            </a:r>
            <a:r>
              <a:rPr lang="zh-CN" altLang="en-US" sz="2000"/>
              <a:t>连续性：after one amino acid is coded, the second amino acid will be automatically, coded by the next three letters </a:t>
            </a:r>
            <a:endParaRPr lang="zh-CN" altLang="en-US" sz="2000"/>
          </a:p>
          <a:p>
            <a:pPr marL="342900" indent="-342900">
              <a:buFont typeface="Arial" panose="020B0604020202020204" pitchFamily="34" charset="0"/>
              <a:buChar char="•"/>
            </a:pPr>
            <a:r>
              <a:rPr lang="en-GB" altLang="zh-CN" sz="2000">
                <a:sym typeface="+mn-ea"/>
              </a:rPr>
              <a:t>The genetic </a:t>
            </a:r>
            <a:r>
              <a:rPr lang="en-GB" altLang="zh-CN" sz="2000">
                <a:highlight>
                  <a:srgbClr val="FFFF00"/>
                </a:highlight>
                <a:sym typeface="+mn-ea"/>
              </a:rPr>
              <a:t>code is </a:t>
            </a:r>
            <a:r>
              <a:rPr lang="en-GB" altLang="zh-CN" sz="2000" b="1">
                <a:solidFill>
                  <a:srgbClr val="10BC45"/>
                </a:solidFill>
                <a:highlight>
                  <a:srgbClr val="FFFF00"/>
                </a:highlight>
                <a:sym typeface="+mn-ea"/>
              </a:rPr>
              <a:t>non-overlapping</a:t>
            </a:r>
            <a:r>
              <a:rPr lang="zh-CN" altLang="en-GB" sz="2000" b="1">
                <a:solidFill>
                  <a:srgbClr val="10BC45"/>
                </a:solidFill>
                <a:highlight>
                  <a:srgbClr val="FFFF00"/>
                </a:highlight>
                <a:sym typeface="+mn-ea"/>
              </a:rPr>
              <a:t>不重叠</a:t>
            </a:r>
            <a:r>
              <a:rPr lang="en-GB" altLang="zh-CN" sz="2000">
                <a:sym typeface="+mn-ea"/>
              </a:rPr>
              <a:t>: each base is only part of one triplet/codon, and each triplet/codon codes just one amino acid.</a:t>
            </a:r>
            <a:endParaRPr lang="en-GB" altLang="zh-CN" sz="2000"/>
          </a:p>
          <a:p>
            <a:pPr marL="342900" indent="-342900">
              <a:buFont typeface="Arial" panose="020B0604020202020204" pitchFamily="34" charset="0"/>
              <a:buChar char="•"/>
            </a:pPr>
            <a:endParaRPr lang="zh-CN" altLang="en-US" sz="2000"/>
          </a:p>
        </p:txBody>
      </p:sp>
      <p:sp>
        <p:nvSpPr>
          <p:cNvPr id="3" name="文本框 2"/>
          <p:cNvSpPr txBox="1"/>
          <p:nvPr/>
        </p:nvSpPr>
        <p:spPr>
          <a:xfrm>
            <a:off x="4312285" y="2432685"/>
            <a:ext cx="3568065" cy="460375"/>
          </a:xfrm>
          <a:prstGeom prst="rect">
            <a:avLst/>
          </a:prstGeom>
          <a:noFill/>
        </p:spPr>
        <p:txBody>
          <a:bodyPr wrap="square" rtlCol="0">
            <a:spAutoFit/>
          </a:bodyPr>
          <a:p>
            <a:r>
              <a:rPr lang="en-US" altLang="zh-CN">
                <a:highlight>
                  <a:srgbClr val="FFFF00"/>
                </a:highlight>
              </a:rPr>
              <a:t>codon(mRNA)</a:t>
            </a:r>
            <a:r>
              <a:rPr lang="zh-CN" altLang="en-US">
                <a:highlight>
                  <a:srgbClr val="FFFF00"/>
                </a:highlight>
                <a:ea typeface="宋体" panose="02010600030101010101" pitchFamily="2" charset="-122"/>
              </a:rPr>
              <a:t>：</a:t>
            </a:r>
            <a:r>
              <a:rPr lang="en-US" altLang="zh-CN">
                <a:highlight>
                  <a:srgbClr val="FFFF00"/>
                </a:highlight>
                <a:ea typeface="宋体" panose="02010600030101010101" pitchFamily="2" charset="-122"/>
              </a:rPr>
              <a:t>a triplet</a:t>
            </a:r>
            <a:endParaRPr lang="en-US" altLang="zh-CN">
              <a:highlight>
                <a:srgbClr val="FFFF00"/>
              </a:highlight>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39850" y="238125"/>
            <a:ext cx="6666865" cy="59340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457200" y="1104900"/>
            <a:ext cx="8229600" cy="4526280"/>
          </a:xfrm>
        </p:spPr>
        <p:txBody>
          <a:bodyPr/>
          <a:p>
            <a:r>
              <a:rPr lang="en-US" altLang="zh-CN" sz="2000"/>
              <a:t>DNA</a:t>
            </a:r>
            <a:r>
              <a:rPr lang="zh-CN" altLang="en-US" sz="2000">
                <a:ea typeface="宋体" panose="02010600030101010101" pitchFamily="2" charset="-122"/>
              </a:rPr>
              <a:t>：</a:t>
            </a:r>
            <a:r>
              <a:rPr lang="en-US" altLang="zh-CN" sz="2000">
                <a:ea typeface="宋体" panose="02010600030101010101" pitchFamily="2" charset="-122"/>
              </a:rPr>
              <a:t>nuclear</a:t>
            </a:r>
            <a:endParaRPr lang="en-US" altLang="zh-CN" sz="2000">
              <a:ea typeface="宋体" panose="02010600030101010101" pitchFamily="2" charset="-122"/>
            </a:endParaRPr>
          </a:p>
          <a:p>
            <a:r>
              <a:rPr lang="en-US" altLang="zh-CN" sz="2000">
                <a:ea typeface="宋体" panose="02010600030101010101" pitchFamily="2" charset="-122"/>
              </a:rPr>
              <a:t>protein synthesis in ribosome in cytoplasm</a:t>
            </a:r>
            <a:endParaRPr lang="zh-CN" altLang="en-US" sz="2000"/>
          </a:p>
          <a:p>
            <a:endParaRPr lang="zh-CN" altLang="en-US" sz="2000"/>
          </a:p>
          <a:p>
            <a:r>
              <a:rPr lang="zh-CN" altLang="en-US" sz="2000"/>
              <a:t>Central dogma of biology中心法则</a:t>
            </a:r>
            <a:endParaRPr lang="zh-CN" altLang="en-US" sz="2000"/>
          </a:p>
          <a:p>
            <a:r>
              <a:rPr lang="zh-CN" altLang="en-US" sz="2000"/>
              <a:t>A gene that encodes a polypeptide is expressed in two steps. In this process, information flows from</a:t>
            </a:r>
            <a:r>
              <a:rPr lang="zh-CN" altLang="en-US" sz="2000">
                <a:highlight>
                  <a:srgbClr val="FFFF00"/>
                </a:highlight>
              </a:rPr>
              <a:t> DNA → RNA → protein,</a:t>
            </a:r>
            <a:r>
              <a:rPr lang="zh-CN" altLang="en-US" sz="2000"/>
              <a:t> a directional relationship known as the central dogma of molecular biology.</a:t>
            </a:r>
            <a:endParaRPr lang="zh-CN" altLang="en-US" sz="2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49403" name="图片 2149402" descr="transcription"/>
          <p:cNvPicPr>
            <a:picLocks noChangeAspect="1"/>
          </p:cNvPicPr>
          <p:nvPr/>
        </p:nvPicPr>
        <p:blipFill>
          <a:blip r:embed="rId1"/>
          <a:stretch>
            <a:fillRect/>
          </a:stretch>
        </p:blipFill>
        <p:spPr>
          <a:xfrm>
            <a:off x="4270375" y="2640013"/>
            <a:ext cx="4660900" cy="2036762"/>
          </a:xfrm>
          <a:prstGeom prst="rect">
            <a:avLst/>
          </a:prstGeom>
          <a:noFill/>
          <a:ln w="9525">
            <a:noFill/>
          </a:ln>
        </p:spPr>
      </p:pic>
      <p:sp>
        <p:nvSpPr>
          <p:cNvPr id="2149381" name="标题 2149380"/>
          <p:cNvSpPr>
            <a:spLocks noGrp="1"/>
          </p:cNvSpPr>
          <p:nvPr>
            <p:ph type="title"/>
          </p:nvPr>
        </p:nvSpPr>
        <p:spPr/>
        <p:txBody>
          <a:bodyPr anchor="ctr" anchorCtr="0"/>
          <a:p>
            <a:r>
              <a:rPr lang="en-GB" altLang="zh-CN"/>
              <a:t>What is mRNA?</a:t>
            </a:r>
            <a:endParaRPr lang="en-GB" altLang="zh-CN"/>
          </a:p>
        </p:txBody>
      </p:sp>
      <p:sp>
        <p:nvSpPr>
          <p:cNvPr id="2149389" name="矩形 2149388"/>
          <p:cNvSpPr/>
          <p:nvPr/>
        </p:nvSpPr>
        <p:spPr>
          <a:xfrm>
            <a:off x="563563" y="3174365"/>
            <a:ext cx="4635500" cy="822325"/>
          </a:xfrm>
          <a:prstGeom prst="rect">
            <a:avLst/>
          </a:prstGeom>
          <a:noFill/>
          <a:ln w="38100">
            <a:noFill/>
          </a:ln>
        </p:spPr>
        <p:txBody>
          <a:bodyPr>
            <a:spAutoFit/>
          </a:bodyPr>
          <a:p>
            <a:pPr>
              <a:spcBef>
                <a:spcPct val="20000"/>
              </a:spcBef>
              <a:buClr>
                <a:srgbClr val="10BC45"/>
              </a:buClr>
              <a:buSzPct val="80000"/>
              <a:buFont typeface="Wingdings" panose="05000000000000000000" pitchFamily="2" charset="2"/>
            </a:pPr>
            <a:r>
              <a:rPr lang="en-GB" altLang="zh-CN"/>
              <a:t>Like DNA, mRNA is a nucleic acid, but it differs in that:</a:t>
            </a:r>
            <a:endParaRPr lang="en-GB" altLang="zh-CN"/>
          </a:p>
        </p:txBody>
      </p:sp>
      <p:sp>
        <p:nvSpPr>
          <p:cNvPr id="2149391" name="矩形 2149390"/>
          <p:cNvSpPr/>
          <p:nvPr/>
        </p:nvSpPr>
        <p:spPr>
          <a:xfrm>
            <a:off x="563563" y="4120833"/>
            <a:ext cx="3436937" cy="460375"/>
          </a:xfrm>
          <a:prstGeom prst="rect">
            <a:avLst/>
          </a:prstGeom>
          <a:noFill/>
          <a:ln w="38100">
            <a:noFill/>
          </a:ln>
        </p:spPr>
        <p:txBody>
          <a:bodyPr>
            <a:spAutoFit/>
          </a:bodyPr>
          <a:p>
            <a:pPr marL="355600" indent="-355600">
              <a:spcBef>
                <a:spcPct val="20000"/>
              </a:spcBef>
              <a:buClr>
                <a:srgbClr val="10BC45"/>
              </a:buClr>
              <a:buSzPct val="80000"/>
              <a:buFont typeface="Wingdings" panose="05000000000000000000" pitchFamily="2" charset="2"/>
              <a:buChar char="l"/>
            </a:pPr>
            <a:r>
              <a:rPr lang="en-GB" altLang="zh-CN"/>
              <a:t>it is single stranded</a:t>
            </a:r>
            <a:endParaRPr lang="en-GB" altLang="zh-CN"/>
          </a:p>
        </p:txBody>
      </p:sp>
      <p:sp>
        <p:nvSpPr>
          <p:cNvPr id="2149392" name="矩形 2149391"/>
          <p:cNvSpPr/>
          <p:nvPr/>
        </p:nvSpPr>
        <p:spPr>
          <a:xfrm>
            <a:off x="563563" y="4752975"/>
            <a:ext cx="4237037" cy="822325"/>
          </a:xfrm>
          <a:prstGeom prst="rect">
            <a:avLst/>
          </a:prstGeom>
          <a:noFill/>
          <a:ln w="38100">
            <a:noFill/>
          </a:ln>
        </p:spPr>
        <p:txBody>
          <a:bodyPr>
            <a:spAutoFit/>
          </a:bodyPr>
          <a:p>
            <a:pPr marL="355600" indent="-355600">
              <a:spcBef>
                <a:spcPct val="20000"/>
              </a:spcBef>
              <a:buClr>
                <a:srgbClr val="10BC45"/>
              </a:buClr>
              <a:buSzPct val="80000"/>
              <a:buFont typeface="Wingdings" panose="05000000000000000000" pitchFamily="2" charset="2"/>
              <a:buChar char="l"/>
            </a:pPr>
            <a:r>
              <a:rPr lang="en-GB" altLang="zh-CN"/>
              <a:t>it contains ribose instead of deoxyribose</a:t>
            </a:r>
            <a:endParaRPr lang="en-GB" altLang="zh-CN"/>
          </a:p>
        </p:txBody>
      </p:sp>
      <p:sp>
        <p:nvSpPr>
          <p:cNvPr id="2149393" name="矩形 2149392"/>
          <p:cNvSpPr/>
          <p:nvPr/>
        </p:nvSpPr>
        <p:spPr>
          <a:xfrm>
            <a:off x="563563" y="5746750"/>
            <a:ext cx="5600700" cy="457200"/>
          </a:xfrm>
          <a:prstGeom prst="rect">
            <a:avLst/>
          </a:prstGeom>
          <a:noFill/>
          <a:ln w="38100">
            <a:noFill/>
          </a:ln>
        </p:spPr>
        <p:txBody>
          <a:bodyPr>
            <a:spAutoFit/>
          </a:bodyPr>
          <a:p>
            <a:pPr marL="355600" indent="-355600">
              <a:spcBef>
                <a:spcPct val="20000"/>
              </a:spcBef>
              <a:buClr>
                <a:srgbClr val="10BC45"/>
              </a:buClr>
              <a:buSzPct val="80000"/>
              <a:buFont typeface="Wingdings" panose="05000000000000000000" pitchFamily="2" charset="2"/>
              <a:buChar char="l"/>
            </a:pPr>
            <a:r>
              <a:rPr lang="en-GB" altLang="zh-CN"/>
              <a:t>it contains </a:t>
            </a:r>
            <a:r>
              <a:rPr lang="en-GB" altLang="zh-CN">
                <a:highlight>
                  <a:srgbClr val="FFFF00"/>
                </a:highlight>
              </a:rPr>
              <a:t>uracil</a:t>
            </a:r>
            <a:r>
              <a:rPr lang="en-GB" altLang="zh-CN"/>
              <a:t> instead of </a:t>
            </a:r>
            <a:r>
              <a:rPr lang="en-GB" altLang="zh-CN">
                <a:highlight>
                  <a:srgbClr val="FFFF00"/>
                </a:highlight>
              </a:rPr>
              <a:t>thymine</a:t>
            </a:r>
            <a:r>
              <a:rPr lang="en-GB" altLang="zh-CN"/>
              <a:t>.</a:t>
            </a:r>
            <a:endParaRPr lang="en-GB" altLang="zh-CN"/>
          </a:p>
        </p:txBody>
      </p:sp>
      <p:pic>
        <p:nvPicPr>
          <p:cNvPr id="2149396" name="图片 2149395"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
        <p:nvSpPr>
          <p:cNvPr id="2149400" name="文本框 2149399"/>
          <p:cNvSpPr txBox="1"/>
          <p:nvPr/>
        </p:nvSpPr>
        <p:spPr>
          <a:xfrm>
            <a:off x="6372225" y="4916488"/>
            <a:ext cx="2378075" cy="1187450"/>
          </a:xfrm>
          <a:prstGeom prst="rect">
            <a:avLst/>
          </a:prstGeom>
          <a:noFill/>
          <a:ln w="38100">
            <a:noFill/>
          </a:ln>
        </p:spPr>
        <p:txBody>
          <a:bodyPr>
            <a:spAutoFit/>
          </a:bodyPr>
          <a:p>
            <a:pPr algn="ctr"/>
            <a:r>
              <a:rPr lang="en-GB" altLang="zh-CN" b="1">
                <a:solidFill>
                  <a:srgbClr val="10BC45"/>
                </a:solidFill>
              </a:rPr>
              <a:t>mRNA strand during transcription</a:t>
            </a:r>
            <a:endParaRPr lang="en-GB" altLang="zh-CN" b="1">
              <a:solidFill>
                <a:srgbClr val="10BC45"/>
              </a:solidFill>
            </a:endParaRPr>
          </a:p>
        </p:txBody>
      </p:sp>
      <p:sp>
        <p:nvSpPr>
          <p:cNvPr id="2149401" name="直接连接符 2149400"/>
          <p:cNvSpPr/>
          <p:nvPr/>
        </p:nvSpPr>
        <p:spPr>
          <a:xfrm flipH="1" flipV="1">
            <a:off x="7239000" y="3467100"/>
            <a:ext cx="317500" cy="1422400"/>
          </a:xfrm>
          <a:prstGeom prst="line">
            <a:avLst/>
          </a:prstGeom>
          <a:ln w="38100" cap="flat" cmpd="sng">
            <a:solidFill>
              <a:schemeClr val="tx1"/>
            </a:solidFill>
            <a:prstDash val="solid"/>
            <a:headEnd type="oval" w="sm" len="sm"/>
            <a:tailEnd type="triangle" w="med" len="med"/>
          </a:ln>
        </p:spPr>
      </p:sp>
      <p:sp>
        <p:nvSpPr>
          <p:cNvPr id="2" name="文本框 1"/>
          <p:cNvSpPr txBox="1"/>
          <p:nvPr/>
        </p:nvSpPr>
        <p:spPr>
          <a:xfrm>
            <a:off x="387985" y="659130"/>
            <a:ext cx="8368030" cy="1198880"/>
          </a:xfrm>
          <a:prstGeom prst="rect">
            <a:avLst/>
          </a:prstGeom>
          <a:noFill/>
        </p:spPr>
        <p:txBody>
          <a:bodyPr wrap="square" rtlCol="0" anchor="t">
            <a:spAutoFit/>
          </a:bodyPr>
          <a:p>
            <a:pPr>
              <a:spcBef>
                <a:spcPct val="20000"/>
              </a:spcBef>
              <a:buClr>
                <a:srgbClr val="10BC45"/>
              </a:buClr>
              <a:buSzPct val="80000"/>
              <a:buFont typeface="Wingdings" panose="05000000000000000000" pitchFamily="2" charset="2"/>
            </a:pPr>
            <a:r>
              <a:rPr lang="en-US" altLang="en-GB">
                <a:solidFill>
                  <a:srgbClr val="FF0000"/>
                </a:solidFill>
                <a:sym typeface="+mn-ea"/>
              </a:rPr>
              <a:t>T</a:t>
            </a:r>
            <a:r>
              <a:rPr lang="en-GB" altLang="zh-CN">
                <a:solidFill>
                  <a:srgbClr val="FF0000"/>
                </a:solidFill>
                <a:sym typeface="+mn-ea"/>
              </a:rPr>
              <a:t>ranscription</a:t>
            </a:r>
            <a:r>
              <a:rPr lang="en-GB" altLang="zh-CN">
                <a:sym typeface="+mn-ea"/>
              </a:rPr>
              <a:t>: copying the genetic</a:t>
            </a:r>
            <a:r>
              <a:rPr lang="en-GB" altLang="zh-CN">
                <a:highlight>
                  <a:srgbClr val="FFFF00"/>
                </a:highlight>
                <a:sym typeface="+mn-ea"/>
              </a:rPr>
              <a:t> information</a:t>
            </a:r>
            <a:r>
              <a:rPr lang="en-US" altLang="en-GB">
                <a:highlight>
                  <a:srgbClr val="FFFF00"/>
                </a:highlight>
                <a:sym typeface="+mn-ea"/>
              </a:rPr>
              <a:t> </a:t>
            </a:r>
            <a:r>
              <a:rPr lang="en-GB" altLang="zh-CN">
                <a:highlight>
                  <a:srgbClr val="FFFF00"/>
                </a:highlight>
                <a:sym typeface="+mn-ea"/>
              </a:rPr>
              <a:t>in a molecule of DNA into a complementary</a:t>
            </a:r>
            <a:r>
              <a:rPr lang="en-US" altLang="en-GB">
                <a:highlight>
                  <a:srgbClr val="FFFF00"/>
                </a:highlight>
                <a:sym typeface="+mn-ea"/>
              </a:rPr>
              <a:t> </a:t>
            </a:r>
            <a:r>
              <a:rPr lang="en-GB" altLang="zh-CN">
                <a:highlight>
                  <a:srgbClr val="FFFF00"/>
                </a:highlight>
                <a:sym typeface="+mn-ea"/>
              </a:rPr>
              <a:t>strand of mRNA</a:t>
            </a:r>
            <a:r>
              <a:rPr lang="en-GB" altLang="zh-CN">
                <a:sym typeface="+mn-ea"/>
              </a:rPr>
              <a:t>; a single strand of the DNA is</a:t>
            </a:r>
            <a:r>
              <a:rPr lang="en-US" altLang="en-GB">
                <a:sym typeface="+mn-ea"/>
              </a:rPr>
              <a:t> </a:t>
            </a:r>
            <a:r>
              <a:rPr lang="en-GB" altLang="zh-CN">
                <a:sym typeface="+mn-ea"/>
              </a:rPr>
              <a:t>used as a template</a:t>
            </a:r>
            <a:endParaRPr lang="en-GB" altLang="zh-CN">
              <a:highlight>
                <a:srgbClr val="FFFF00"/>
              </a:highlight>
              <a:sym typeface="+mn-ea"/>
            </a:endParaRPr>
          </a:p>
        </p:txBody>
      </p:sp>
      <p:sp>
        <p:nvSpPr>
          <p:cNvPr id="3" name="文本框 2"/>
          <p:cNvSpPr txBox="1"/>
          <p:nvPr/>
        </p:nvSpPr>
        <p:spPr>
          <a:xfrm>
            <a:off x="335915" y="1886585"/>
            <a:ext cx="8808085" cy="829945"/>
          </a:xfrm>
          <a:prstGeom prst="rect">
            <a:avLst/>
          </a:prstGeom>
          <a:noFill/>
        </p:spPr>
        <p:txBody>
          <a:bodyPr wrap="square" rtlCol="0" anchor="t">
            <a:spAutoFit/>
          </a:bodyPr>
          <a:p>
            <a:r>
              <a:rPr lang="en-GB" altLang="zh-CN">
                <a:sym typeface="+mn-ea"/>
              </a:rPr>
              <a:t>Once a molecule of mRNA has</a:t>
            </a:r>
            <a:r>
              <a:rPr lang="en-GB" altLang="zh-CN">
                <a:solidFill>
                  <a:srgbClr val="FF0000"/>
                </a:solidFill>
                <a:sym typeface="+mn-ea"/>
              </a:rPr>
              <a:t> been transcribed, it moves out of the nucleus via a nuclear pore</a:t>
            </a:r>
            <a:endParaRPr lang="en-GB" altLang="zh-CN">
              <a:solidFill>
                <a:srgbClr val="FF0000"/>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49403"/>
                                        </p:tgtEl>
                                        <p:attrNameLst>
                                          <p:attrName>style.visibility</p:attrName>
                                        </p:attrNameLst>
                                      </p:cBhvr>
                                      <p:to>
                                        <p:strVal val="visible"/>
                                      </p:to>
                                    </p:set>
                                    <p:animEffect transition="in" filter="wipe(left)">
                                      <p:cBhvr>
                                        <p:cTn id="7" dur="500"/>
                                        <p:tgtEl>
                                          <p:spTgt spid="214940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149400"/>
                                        </p:tgtEl>
                                        <p:attrNameLst>
                                          <p:attrName>style.visibility</p:attrName>
                                        </p:attrNameLst>
                                      </p:cBhvr>
                                      <p:to>
                                        <p:strVal val="visible"/>
                                      </p:to>
                                    </p:set>
                                    <p:animEffect transition="in" filter="wipe(down)">
                                      <p:cBhvr>
                                        <p:cTn id="11" dur="500"/>
                                        <p:tgtEl>
                                          <p:spTgt spid="2149400"/>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149401"/>
                                        </p:tgtEl>
                                        <p:attrNameLst>
                                          <p:attrName>style.visibility</p:attrName>
                                        </p:attrNameLst>
                                      </p:cBhvr>
                                      <p:to>
                                        <p:strVal val="visible"/>
                                      </p:to>
                                    </p:set>
                                    <p:animEffect transition="in" filter="wipe(down)">
                                      <p:cBhvr>
                                        <p:cTn id="15" dur="500"/>
                                        <p:tgtEl>
                                          <p:spTgt spid="214940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149389"/>
                                        </p:tgtEl>
                                        <p:attrNameLst>
                                          <p:attrName>style.visibility</p:attrName>
                                        </p:attrNameLst>
                                      </p:cBhvr>
                                      <p:to>
                                        <p:strVal val="visible"/>
                                      </p:to>
                                    </p:set>
                                    <p:animEffect transition="in" filter="dissolve">
                                      <p:cBhvr>
                                        <p:cTn id="20" dur="500"/>
                                        <p:tgtEl>
                                          <p:spTgt spid="214938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149391"/>
                                        </p:tgtEl>
                                        <p:attrNameLst>
                                          <p:attrName>style.visibility</p:attrName>
                                        </p:attrNameLst>
                                      </p:cBhvr>
                                      <p:to>
                                        <p:strVal val="visible"/>
                                      </p:to>
                                    </p:set>
                                    <p:animEffect transition="in" filter="dissolve">
                                      <p:cBhvr>
                                        <p:cTn id="25" dur="500"/>
                                        <p:tgtEl>
                                          <p:spTgt spid="214939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149392"/>
                                        </p:tgtEl>
                                        <p:attrNameLst>
                                          <p:attrName>style.visibility</p:attrName>
                                        </p:attrNameLst>
                                      </p:cBhvr>
                                      <p:to>
                                        <p:strVal val="visible"/>
                                      </p:to>
                                    </p:set>
                                    <p:animEffect transition="in" filter="dissolve">
                                      <p:cBhvr>
                                        <p:cTn id="30" dur="500"/>
                                        <p:tgtEl>
                                          <p:spTgt spid="214939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149393"/>
                                        </p:tgtEl>
                                        <p:attrNameLst>
                                          <p:attrName>style.visibility</p:attrName>
                                        </p:attrNameLst>
                                      </p:cBhvr>
                                      <p:to>
                                        <p:strVal val="visible"/>
                                      </p:to>
                                    </p:set>
                                    <p:animEffect transition="in" filter="dissolve">
                                      <p:cBhvr>
                                        <p:cTn id="35" dur="500"/>
                                        <p:tgtEl>
                                          <p:spTgt spid="2149393"/>
                                        </p:tgtEl>
                                      </p:cBhvr>
                                    </p:animEffect>
                                  </p:childTnLst>
                                </p:cTn>
                              </p:par>
                              <p:par>
                                <p:cTn id="36" presetID="1" presetClass="entr" presetSubtype="0" fill="hold" nodeType="withEffect">
                                  <p:stCondLst>
                                    <p:cond delay="0"/>
                                  </p:stCondLst>
                                  <p:childTnLst>
                                    <p:set>
                                      <p:cBhvr>
                                        <p:cTn id="37" dur="1" fill="hold">
                                          <p:stCondLst>
                                            <p:cond delay="0"/>
                                          </p:stCondLst>
                                        </p:cTn>
                                        <p:tgtEl>
                                          <p:spTgt spid="2149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9389" grpId="0"/>
      <p:bldP spid="2149391" grpId="0"/>
      <p:bldP spid="2149392" grpId="0"/>
      <p:bldP spid="2149393" grpId="0"/>
      <p:bldP spid="214940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框 3"/>
          <p:cNvSpPr txBox="1"/>
          <p:nvPr/>
        </p:nvSpPr>
        <p:spPr>
          <a:xfrm>
            <a:off x="222250" y="998220"/>
            <a:ext cx="8840470" cy="2122805"/>
          </a:xfrm>
          <a:prstGeom prst="rect">
            <a:avLst/>
          </a:prstGeom>
          <a:noFill/>
        </p:spPr>
        <p:txBody>
          <a:bodyPr wrap="square" rtlCol="0" anchor="t">
            <a:spAutoFit/>
          </a:bodyPr>
          <a:p>
            <a:r>
              <a:rPr lang="zh-CN" altLang="en-US"/>
              <a:t>This strand</a:t>
            </a:r>
            <a:r>
              <a:rPr lang="en-US" altLang="zh-CN"/>
              <a:t> </a:t>
            </a:r>
            <a:r>
              <a:rPr lang="zh-CN" altLang="en-US"/>
              <a:t>of</a:t>
            </a:r>
            <a:r>
              <a:rPr lang="en-US" altLang="zh-CN"/>
              <a:t> </a:t>
            </a:r>
            <a:r>
              <a:rPr lang="zh-CN" altLang="en-US"/>
              <a:t>the</a:t>
            </a:r>
            <a:r>
              <a:rPr lang="en-US" altLang="zh-CN"/>
              <a:t> </a:t>
            </a:r>
            <a:r>
              <a:rPr lang="zh-CN" altLang="en-US"/>
              <a:t>DNA moleculeis known as the</a:t>
            </a:r>
            <a:r>
              <a:rPr lang="en-US" altLang="zh-CN"/>
              <a:t> </a:t>
            </a:r>
            <a:r>
              <a:rPr lang="zh-CN" altLang="en-US">
                <a:highlight>
                  <a:srgbClr val="FFFF00"/>
                </a:highlight>
              </a:rPr>
              <a:t>antisense反义链</a:t>
            </a:r>
            <a:r>
              <a:rPr lang="en-US" altLang="zh-CN">
                <a:highlight>
                  <a:srgbClr val="FFFF00"/>
                </a:highlight>
              </a:rPr>
              <a:t> </a:t>
            </a:r>
            <a:r>
              <a:rPr lang="zh-CN" altLang="en-US">
                <a:highlight>
                  <a:srgbClr val="FFFF00"/>
                </a:highlight>
              </a:rPr>
              <a:t>or template</a:t>
            </a:r>
            <a:r>
              <a:rPr lang="en-US" altLang="zh-CN">
                <a:highlight>
                  <a:srgbClr val="FFFF00"/>
                </a:highlight>
              </a:rPr>
              <a:t> </a:t>
            </a:r>
            <a:r>
              <a:rPr lang="zh-CN" altLang="en-US">
                <a:highlight>
                  <a:srgbClr val="FFFF00"/>
                </a:highlight>
              </a:rPr>
              <a:t>strand 模板连</a:t>
            </a:r>
            <a:r>
              <a:rPr lang="zh-CN" altLang="en-US"/>
              <a:t>(or</a:t>
            </a:r>
            <a:r>
              <a:rPr lang="en-US" altLang="zh-CN"/>
              <a:t> </a:t>
            </a:r>
            <a:r>
              <a:rPr lang="zh-CN" altLang="en-US"/>
              <a:t>the</a:t>
            </a:r>
            <a:r>
              <a:rPr lang="en-US" altLang="zh-CN"/>
              <a:t> </a:t>
            </a:r>
            <a:r>
              <a:rPr lang="zh-CN" altLang="en-US"/>
              <a:t>transcribed strand) and</a:t>
            </a:r>
            <a:r>
              <a:rPr lang="en-US" altLang="zh-CN"/>
              <a:t> </a:t>
            </a:r>
            <a:r>
              <a:rPr lang="zh-CN" altLang="en-US"/>
              <a:t>it</a:t>
            </a:r>
            <a:r>
              <a:rPr lang="en-US" altLang="zh-CN"/>
              <a:t> </a:t>
            </a:r>
            <a:r>
              <a:rPr lang="zh-CN" altLang="en-US"/>
              <a:t>is used</a:t>
            </a:r>
            <a:r>
              <a:rPr lang="en-US" altLang="zh-CN"/>
              <a:t> </a:t>
            </a:r>
            <a:r>
              <a:rPr lang="zh-CN" altLang="en-US"/>
              <a:t>to</a:t>
            </a:r>
            <a:r>
              <a:rPr lang="en-US" altLang="zh-CN"/>
              <a:t> </a:t>
            </a:r>
            <a:r>
              <a:rPr lang="zh-CN" altLang="en-US">
                <a:solidFill>
                  <a:srgbClr val="FF0000"/>
                </a:solidFill>
              </a:rPr>
              <a:t>produce</a:t>
            </a:r>
            <a:r>
              <a:rPr lang="en-US" altLang="zh-CN">
                <a:solidFill>
                  <a:srgbClr val="FF0000"/>
                </a:solidFill>
              </a:rPr>
              <a:t> </a:t>
            </a:r>
            <a:r>
              <a:rPr lang="zh-CN" altLang="en-US">
                <a:solidFill>
                  <a:srgbClr val="FF0000"/>
                </a:solidFill>
              </a:rPr>
              <a:t>the</a:t>
            </a:r>
            <a:r>
              <a:rPr lang="en-US" altLang="zh-CN">
                <a:solidFill>
                  <a:srgbClr val="FF0000"/>
                </a:solidFill>
              </a:rPr>
              <a:t> </a:t>
            </a:r>
            <a:r>
              <a:rPr lang="zh-CN" altLang="en-US">
                <a:solidFill>
                  <a:srgbClr val="FF0000"/>
                </a:solidFill>
              </a:rPr>
              <a:t>mRNA</a:t>
            </a:r>
            <a:r>
              <a:rPr lang="en-US" altLang="zh-CN">
                <a:solidFill>
                  <a:srgbClr val="FF0000"/>
                </a:solidFill>
              </a:rPr>
              <a:t> </a:t>
            </a:r>
            <a:r>
              <a:rPr lang="zh-CN" altLang="en-US">
                <a:solidFill>
                  <a:srgbClr val="FF0000"/>
                </a:solidFill>
              </a:rPr>
              <a:t>molecule</a:t>
            </a:r>
            <a:endParaRPr lang="zh-CN" altLang="en-US">
              <a:solidFill>
                <a:srgbClr val="FF0000"/>
              </a:solidFill>
            </a:endParaRPr>
          </a:p>
          <a:p>
            <a:r>
              <a:rPr lang="en-US" altLang="zh-CN">
                <a:solidFill>
                  <a:schemeClr val="tx1"/>
                </a:solidFill>
              </a:rPr>
              <a:t>t</a:t>
            </a:r>
            <a:r>
              <a:rPr lang="zh-CN" altLang="en-US">
                <a:solidFill>
                  <a:schemeClr val="tx1"/>
                </a:solidFill>
              </a:rPr>
              <a:t>he</a:t>
            </a:r>
            <a:r>
              <a:rPr lang="en-US" altLang="zh-CN">
                <a:solidFill>
                  <a:schemeClr val="tx1"/>
                </a:solidFill>
              </a:rPr>
              <a:t> </a:t>
            </a:r>
            <a:r>
              <a:rPr lang="zh-CN" altLang="en-US">
                <a:solidFill>
                  <a:schemeClr val="tx1"/>
                </a:solidFill>
              </a:rPr>
              <a:t>other strand</a:t>
            </a:r>
            <a:r>
              <a:rPr lang="en-US" altLang="zh-CN">
                <a:solidFill>
                  <a:schemeClr val="tx1"/>
                </a:solidFill>
              </a:rPr>
              <a:t> </a:t>
            </a:r>
            <a:r>
              <a:rPr lang="zh-CN" altLang="en-US">
                <a:solidFill>
                  <a:schemeClr val="tx1"/>
                </a:solidFill>
              </a:rPr>
              <a:t>is known as the</a:t>
            </a:r>
            <a:r>
              <a:rPr lang="en-US" altLang="zh-CN">
                <a:solidFill>
                  <a:schemeClr val="tx1"/>
                </a:solidFill>
              </a:rPr>
              <a:t> </a:t>
            </a:r>
            <a:r>
              <a:rPr lang="zh-CN" altLang="en-US">
                <a:solidFill>
                  <a:schemeClr val="tx1"/>
                </a:solidFill>
              </a:rPr>
              <a:t>sense</a:t>
            </a:r>
            <a:r>
              <a:rPr lang="en-US" altLang="zh-CN">
                <a:solidFill>
                  <a:schemeClr val="tx1"/>
                </a:solidFill>
              </a:rPr>
              <a:t> strand </a:t>
            </a:r>
            <a:r>
              <a:rPr lang="zh-CN" altLang="en-US">
                <a:solidFill>
                  <a:schemeClr val="tx1"/>
                </a:solidFill>
              </a:rPr>
              <a:t>有义链or</a:t>
            </a:r>
            <a:r>
              <a:rPr lang="en-US" altLang="zh-CN">
                <a:solidFill>
                  <a:schemeClr val="tx1"/>
                </a:solidFill>
              </a:rPr>
              <a:t> </a:t>
            </a:r>
            <a:r>
              <a:rPr lang="zh-CN" altLang="en-US">
                <a:solidFill>
                  <a:schemeClr val="tx1"/>
                </a:solidFill>
              </a:rPr>
              <a:t>coding</a:t>
            </a:r>
            <a:r>
              <a:rPr lang="en-US" altLang="zh-CN">
                <a:solidFill>
                  <a:schemeClr val="tx1"/>
                </a:solidFill>
              </a:rPr>
              <a:t> </a:t>
            </a:r>
            <a:r>
              <a:rPr lang="zh-CN" altLang="en-US">
                <a:solidFill>
                  <a:schemeClr val="tx1"/>
                </a:solidFill>
              </a:rPr>
              <a:t>strand 编码链(or</a:t>
            </a:r>
            <a:r>
              <a:rPr lang="en-US" altLang="zh-CN">
                <a:solidFill>
                  <a:schemeClr val="tx1"/>
                </a:solidFill>
              </a:rPr>
              <a:t> </a:t>
            </a:r>
            <a:r>
              <a:rPr lang="zh-CN" altLang="en-US">
                <a:solidFill>
                  <a:schemeClr val="tx1"/>
                </a:solidFill>
              </a:rPr>
              <a:t>the</a:t>
            </a:r>
            <a:r>
              <a:rPr lang="en-US" altLang="zh-CN">
                <a:solidFill>
                  <a:schemeClr val="tx1"/>
                </a:solidFill>
              </a:rPr>
              <a:t> </a:t>
            </a:r>
            <a:r>
              <a:rPr lang="zh-CN" altLang="en-US">
                <a:solidFill>
                  <a:schemeClr val="tx1"/>
                </a:solidFill>
              </a:rPr>
              <a:t>non-template</a:t>
            </a:r>
            <a:r>
              <a:rPr lang="en-US" altLang="zh-CN">
                <a:solidFill>
                  <a:schemeClr val="tx1"/>
                </a:solidFill>
              </a:rPr>
              <a:t> </a:t>
            </a:r>
            <a:r>
              <a:rPr lang="zh-CN" altLang="en-US">
                <a:solidFill>
                  <a:schemeClr val="tx1"/>
                </a:solidFill>
              </a:rPr>
              <a:t>or</a:t>
            </a:r>
            <a:r>
              <a:rPr lang="en-US" altLang="zh-CN">
                <a:solidFill>
                  <a:schemeClr val="tx1"/>
                </a:solidFill>
              </a:rPr>
              <a:t> </a:t>
            </a:r>
            <a:r>
              <a:rPr lang="zh-CN" altLang="en-US">
                <a:solidFill>
                  <a:schemeClr val="tx1"/>
                </a:solidFill>
              </a:rPr>
              <a:t>non</a:t>
            </a:r>
            <a:r>
              <a:rPr lang="en-US" altLang="zh-CN">
                <a:solidFill>
                  <a:schemeClr val="tx1"/>
                </a:solidFill>
              </a:rPr>
              <a:t>-</a:t>
            </a:r>
            <a:r>
              <a:rPr lang="zh-CN" altLang="en-US">
                <a:solidFill>
                  <a:schemeClr val="tx1"/>
                </a:solidFill>
              </a:rPr>
              <a:t>transcribed strand)</a:t>
            </a:r>
            <a:endParaRPr lang="zh-CN" altLang="en-US">
              <a:solidFill>
                <a:schemeClr val="tx1"/>
              </a:solidFill>
            </a:endParaRPr>
          </a:p>
        </p:txBody>
      </p:sp>
      <p:pic>
        <p:nvPicPr>
          <p:cNvPr id="100" name="图片 99"/>
          <p:cNvPicPr/>
          <p:nvPr>
            <p:custDataLst>
              <p:tags r:id="rId1"/>
            </p:custDataLst>
          </p:nvPr>
        </p:nvPicPr>
        <p:blipFill>
          <a:blip r:embed="rId2"/>
          <a:stretch>
            <a:fillRect/>
          </a:stretch>
        </p:blipFill>
        <p:spPr>
          <a:xfrm>
            <a:off x="871855" y="3606165"/>
            <a:ext cx="6591300" cy="2552700"/>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102274" name="标题 2102273"/>
          <p:cNvSpPr>
            <a:spLocks noGrp="1"/>
          </p:cNvSpPr>
          <p:nvPr>
            <p:ph type="title"/>
          </p:nvPr>
        </p:nvSpPr>
        <p:spPr/>
        <p:txBody>
          <a:bodyPr anchor="ctr" anchorCtr="0"/>
          <a:p>
            <a:r>
              <a:rPr lang="en-GB" altLang="zh-CN"/>
              <a:t>The genetic code</a:t>
            </a:r>
            <a:endParaRPr lang="en-GB" altLang="zh-CN"/>
          </a:p>
        </p:txBody>
      </p:sp>
      <p:pic>
        <p:nvPicPr>
          <p:cNvPr id="2102277" name="图片 2102276"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2102281" name="图片 2102280"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ontrols>
      <mc:AlternateContent xmlns:mc="http://schemas.openxmlformats.org/markup-compatibility/2006">
        <mc:Choice xmlns:v="urn:schemas-microsoft-com:vml" Requires="v">
          <p:control spid="2102284" name="" r:id="rId3" imgW="8699500" imgH="5308600"/>
        </mc:Choice>
        <mc:Fallback>
          <p:control name="" r:id="rId3" imgW="8699500" imgH="5308600">
            <p:pic>
              <p:nvPicPr>
                <p:cNvPr id="0" name="Host Control  2102283"/>
                <p:cNvPicPr/>
                <p:nvPr/>
              </p:nvPicPr>
              <p:blipFill>
                <a:blip r:embed="rId4"/>
                <a:stretch>
                  <a:fillRect/>
                </a:stretch>
              </p:blipFill>
              <p:spPr>
                <a:xfrm>
                  <a:off x="212725" y="800100"/>
                  <a:ext cx="8699500" cy="5308600"/>
                </a:xfrm>
                <a:prstGeom prst="rect">
                  <a:avLst/>
                </a:prstGeom>
              </p:spPr>
            </p:pic>
          </p:control>
        </mc:Fallback>
      </mc:AlternateContent>
    </p:controls>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5527" name="图片 2155526" descr="tRNA"/>
          <p:cNvPicPr>
            <a:picLocks noChangeAspect="1"/>
          </p:cNvPicPr>
          <p:nvPr/>
        </p:nvPicPr>
        <p:blipFill>
          <a:blip r:embed="rId1"/>
          <a:stretch>
            <a:fillRect/>
          </a:stretch>
        </p:blipFill>
        <p:spPr>
          <a:xfrm>
            <a:off x="3630613" y="1855788"/>
            <a:ext cx="3465512" cy="4159250"/>
          </a:xfrm>
          <a:prstGeom prst="rect">
            <a:avLst/>
          </a:prstGeom>
          <a:noFill/>
          <a:ln w="9525">
            <a:noFill/>
          </a:ln>
        </p:spPr>
      </p:pic>
      <p:sp>
        <p:nvSpPr>
          <p:cNvPr id="2155522" name="标题 2155521"/>
          <p:cNvSpPr>
            <a:spLocks noGrp="1"/>
          </p:cNvSpPr>
          <p:nvPr>
            <p:ph type="title"/>
          </p:nvPr>
        </p:nvSpPr>
        <p:spPr/>
        <p:txBody>
          <a:bodyPr anchor="ctr" anchorCtr="0"/>
          <a:p>
            <a:r>
              <a:rPr lang="en-GB" altLang="zh-CN"/>
              <a:t>What is tRNA?</a:t>
            </a:r>
            <a:endParaRPr lang="en-GB" altLang="zh-CN"/>
          </a:p>
        </p:txBody>
      </p:sp>
      <p:sp>
        <p:nvSpPr>
          <p:cNvPr id="2155534" name="文本框 2155533"/>
          <p:cNvSpPr txBox="1"/>
          <p:nvPr/>
        </p:nvSpPr>
        <p:spPr>
          <a:xfrm>
            <a:off x="6616700" y="5195888"/>
            <a:ext cx="1985963" cy="457200"/>
          </a:xfrm>
          <a:prstGeom prst="rect">
            <a:avLst/>
          </a:prstGeom>
          <a:noFill/>
          <a:ln w="38100">
            <a:noFill/>
          </a:ln>
        </p:spPr>
        <p:txBody>
          <a:bodyPr>
            <a:spAutoFit/>
          </a:bodyPr>
          <a:p>
            <a:pPr algn="ctr"/>
            <a:r>
              <a:rPr lang="en-GB" altLang="zh-CN" b="1">
                <a:solidFill>
                  <a:srgbClr val="10BC45"/>
                </a:solidFill>
              </a:rPr>
              <a:t>nucleotides</a:t>
            </a:r>
            <a:endParaRPr lang="en-GB" altLang="zh-CN" b="1">
              <a:solidFill>
                <a:srgbClr val="10BC45"/>
              </a:solidFill>
            </a:endParaRPr>
          </a:p>
        </p:txBody>
      </p:sp>
      <p:sp>
        <p:nvSpPr>
          <p:cNvPr id="2155536" name="直接连接符 2155535"/>
          <p:cNvSpPr/>
          <p:nvPr/>
        </p:nvSpPr>
        <p:spPr>
          <a:xfrm flipH="1" flipV="1">
            <a:off x="6167438" y="4421188"/>
            <a:ext cx="382587" cy="989012"/>
          </a:xfrm>
          <a:prstGeom prst="line">
            <a:avLst/>
          </a:prstGeom>
          <a:ln w="38100" cap="flat" cmpd="sng">
            <a:solidFill>
              <a:srgbClr val="000000"/>
            </a:solidFill>
            <a:prstDash val="solid"/>
            <a:headEnd type="oval" w="sm" len="sm"/>
            <a:tailEnd type="triangle" w="med" len="med"/>
          </a:ln>
        </p:spPr>
      </p:sp>
      <p:sp>
        <p:nvSpPr>
          <p:cNvPr id="2155537" name="直接连接符 2155536"/>
          <p:cNvSpPr/>
          <p:nvPr/>
        </p:nvSpPr>
        <p:spPr>
          <a:xfrm flipH="1" flipV="1">
            <a:off x="5597525" y="5137150"/>
            <a:ext cx="952500" cy="273050"/>
          </a:xfrm>
          <a:prstGeom prst="line">
            <a:avLst/>
          </a:prstGeom>
          <a:ln w="38100" cap="flat" cmpd="sng">
            <a:solidFill>
              <a:srgbClr val="000000"/>
            </a:solidFill>
            <a:prstDash val="solid"/>
            <a:headEnd type="oval" w="sm" len="sm"/>
            <a:tailEnd type="triangle" w="med" len="med"/>
          </a:ln>
        </p:spPr>
      </p:sp>
      <p:sp>
        <p:nvSpPr>
          <p:cNvPr id="2155530" name="文本框 2155529"/>
          <p:cNvSpPr txBox="1"/>
          <p:nvPr/>
        </p:nvSpPr>
        <p:spPr>
          <a:xfrm>
            <a:off x="6334125" y="1682750"/>
            <a:ext cx="2476500" cy="1198880"/>
          </a:xfrm>
          <a:prstGeom prst="rect">
            <a:avLst/>
          </a:prstGeom>
          <a:noFill/>
          <a:ln w="38100">
            <a:noFill/>
          </a:ln>
        </p:spPr>
        <p:txBody>
          <a:bodyPr>
            <a:spAutoFit/>
          </a:bodyPr>
          <a:p>
            <a:pPr algn="ctr">
              <a:spcBef>
                <a:spcPct val="0"/>
              </a:spcBef>
            </a:pPr>
            <a:r>
              <a:rPr lang="en-GB" altLang="zh-CN" b="1">
                <a:solidFill>
                  <a:srgbClr val="10BC45"/>
                </a:solidFill>
              </a:rPr>
              <a:t>amino acid</a:t>
            </a:r>
            <a:endParaRPr lang="en-GB" altLang="zh-CN" b="1">
              <a:solidFill>
                <a:srgbClr val="10BC45"/>
              </a:solidFill>
            </a:endParaRPr>
          </a:p>
          <a:p>
            <a:pPr algn="ctr">
              <a:spcBef>
                <a:spcPct val="0"/>
              </a:spcBef>
            </a:pPr>
            <a:r>
              <a:rPr lang="en-GB" altLang="zh-CN" b="1">
                <a:solidFill>
                  <a:srgbClr val="10BC45"/>
                </a:solidFill>
              </a:rPr>
              <a:t>attachment site</a:t>
            </a:r>
            <a:endParaRPr lang="en-GB" altLang="zh-CN" b="1">
              <a:solidFill>
                <a:srgbClr val="10BC45"/>
              </a:solidFill>
            </a:endParaRPr>
          </a:p>
          <a:p>
            <a:pPr algn="ctr">
              <a:spcBef>
                <a:spcPct val="0"/>
              </a:spcBef>
            </a:pPr>
            <a:r>
              <a:rPr lang="en-US" altLang="en-GB" b="1">
                <a:solidFill>
                  <a:srgbClr val="10BC45"/>
                </a:solidFill>
              </a:rPr>
              <a:t>CCA</a:t>
            </a:r>
            <a:endParaRPr lang="en-US" altLang="en-GB" b="1">
              <a:solidFill>
                <a:srgbClr val="10BC45"/>
              </a:solidFill>
            </a:endParaRPr>
          </a:p>
        </p:txBody>
      </p:sp>
      <p:sp>
        <p:nvSpPr>
          <p:cNvPr id="2155538" name="直接连接符 2155537"/>
          <p:cNvSpPr/>
          <p:nvPr/>
        </p:nvSpPr>
        <p:spPr>
          <a:xfrm flipH="1">
            <a:off x="5249863" y="2122488"/>
            <a:ext cx="1055687" cy="6350"/>
          </a:xfrm>
          <a:prstGeom prst="line">
            <a:avLst/>
          </a:prstGeom>
          <a:ln w="38100" cap="flat" cmpd="sng">
            <a:solidFill>
              <a:srgbClr val="000000"/>
            </a:solidFill>
            <a:prstDash val="solid"/>
            <a:headEnd type="oval" w="sm" len="sm"/>
            <a:tailEnd type="triangle" w="med" len="med"/>
          </a:ln>
        </p:spPr>
      </p:sp>
      <p:sp>
        <p:nvSpPr>
          <p:cNvPr id="2155528" name="文本框 2155527"/>
          <p:cNvSpPr txBox="1"/>
          <p:nvPr/>
        </p:nvSpPr>
        <p:spPr>
          <a:xfrm>
            <a:off x="4632325" y="6208713"/>
            <a:ext cx="1736725" cy="457200"/>
          </a:xfrm>
          <a:prstGeom prst="rect">
            <a:avLst/>
          </a:prstGeom>
          <a:noFill/>
          <a:ln w="38100">
            <a:noFill/>
          </a:ln>
        </p:spPr>
        <p:txBody>
          <a:bodyPr>
            <a:spAutoFit/>
          </a:bodyPr>
          <a:p>
            <a:pPr algn="ctr"/>
            <a:r>
              <a:rPr lang="en-GB" altLang="zh-CN" b="1">
                <a:solidFill>
                  <a:srgbClr val="10BC45"/>
                </a:solidFill>
              </a:rPr>
              <a:t>anticodon</a:t>
            </a:r>
            <a:endParaRPr lang="en-GB" altLang="zh-CN" b="1">
              <a:solidFill>
                <a:srgbClr val="10BC45"/>
              </a:solidFill>
            </a:endParaRPr>
          </a:p>
        </p:txBody>
      </p:sp>
      <p:grpSp>
        <p:nvGrpSpPr>
          <p:cNvPr id="2155544" name="组合 2155543"/>
          <p:cNvGrpSpPr/>
          <p:nvPr/>
        </p:nvGrpSpPr>
        <p:grpSpPr>
          <a:xfrm>
            <a:off x="5153025" y="5921375"/>
            <a:ext cx="628650" cy="244475"/>
            <a:chOff x="2752" y="3616"/>
            <a:chExt cx="396" cy="154"/>
          </a:xfrm>
        </p:grpSpPr>
        <p:sp>
          <p:nvSpPr>
            <p:cNvPr id="2155540" name="直接连接符 2155539"/>
            <p:cNvSpPr/>
            <p:nvPr/>
          </p:nvSpPr>
          <p:spPr>
            <a:xfrm rot="10800000">
              <a:off x="3138" y="3616"/>
              <a:ext cx="0" cy="152"/>
            </a:xfrm>
            <a:prstGeom prst="line">
              <a:avLst/>
            </a:prstGeom>
            <a:ln w="38100" cap="flat" cmpd="sng">
              <a:solidFill>
                <a:srgbClr val="000000"/>
              </a:solidFill>
              <a:prstDash val="solid"/>
              <a:headEnd type="none" w="med" len="med"/>
              <a:tailEnd type="none" w="med" len="med"/>
            </a:ln>
          </p:spPr>
        </p:sp>
        <p:sp>
          <p:nvSpPr>
            <p:cNvPr id="2155541" name="直接连接符 2155540"/>
            <p:cNvSpPr/>
            <p:nvPr/>
          </p:nvSpPr>
          <p:spPr>
            <a:xfrm rot="10800000">
              <a:off x="2758" y="3618"/>
              <a:ext cx="0" cy="152"/>
            </a:xfrm>
            <a:prstGeom prst="line">
              <a:avLst/>
            </a:prstGeom>
            <a:ln w="38100" cap="flat" cmpd="sng">
              <a:solidFill>
                <a:srgbClr val="000000"/>
              </a:solidFill>
              <a:prstDash val="solid"/>
              <a:headEnd type="none" w="med" len="med"/>
              <a:tailEnd type="none" w="med" len="med"/>
            </a:ln>
          </p:spPr>
        </p:sp>
        <p:sp>
          <p:nvSpPr>
            <p:cNvPr id="2155543" name="直接连接符 2155542"/>
            <p:cNvSpPr/>
            <p:nvPr/>
          </p:nvSpPr>
          <p:spPr>
            <a:xfrm rot="5400000">
              <a:off x="2950" y="3560"/>
              <a:ext cx="0" cy="396"/>
            </a:xfrm>
            <a:prstGeom prst="line">
              <a:avLst/>
            </a:prstGeom>
            <a:ln w="38100" cap="flat" cmpd="sng">
              <a:solidFill>
                <a:srgbClr val="000000"/>
              </a:solidFill>
              <a:prstDash val="solid"/>
              <a:headEnd type="none" w="med" len="med"/>
              <a:tailEnd type="none" w="med" len="med"/>
            </a:ln>
          </p:spPr>
        </p:sp>
      </p:grpSp>
      <p:sp>
        <p:nvSpPr>
          <p:cNvPr id="2155545" name="矩形 2155544"/>
          <p:cNvSpPr/>
          <p:nvPr/>
        </p:nvSpPr>
        <p:spPr>
          <a:xfrm>
            <a:off x="563563" y="784225"/>
            <a:ext cx="8580437" cy="1187450"/>
          </a:xfrm>
          <a:prstGeom prst="rect">
            <a:avLst/>
          </a:prstGeom>
          <a:noFill/>
          <a:ln w="38100">
            <a:noFill/>
          </a:ln>
        </p:spPr>
        <p:txBody>
          <a:bodyPr>
            <a:spAutoFit/>
          </a:bodyPr>
          <a:p>
            <a:pPr>
              <a:spcBef>
                <a:spcPct val="20000"/>
              </a:spcBef>
              <a:buClr>
                <a:srgbClr val="10BC45"/>
              </a:buClr>
              <a:buSzPct val="80000"/>
              <a:buFont typeface="Wingdings" panose="05000000000000000000" pitchFamily="2" charset="2"/>
            </a:pPr>
            <a:r>
              <a:rPr lang="en-GB" altLang="zh-CN"/>
              <a:t>In the cytoplasm, amino acids become attached to </a:t>
            </a:r>
            <a:r>
              <a:rPr lang="en-GB" altLang="zh-CN" b="1">
                <a:solidFill>
                  <a:srgbClr val="10BC45"/>
                </a:solidFill>
              </a:rPr>
              <a:t>transfer RNA</a:t>
            </a:r>
            <a:r>
              <a:rPr lang="en-GB" altLang="zh-CN"/>
              <a:t> (</a:t>
            </a:r>
            <a:r>
              <a:rPr lang="en-GB" altLang="zh-CN" b="1">
                <a:solidFill>
                  <a:srgbClr val="10BC45"/>
                </a:solidFill>
              </a:rPr>
              <a:t>tRNA</a:t>
            </a:r>
            <a:r>
              <a:rPr lang="en-GB" altLang="zh-CN"/>
              <a:t>) molecules.</a:t>
            </a:r>
            <a:r>
              <a:rPr lang="en-GB" altLang="zh-CN">
                <a:highlight>
                  <a:srgbClr val="FFFF00"/>
                </a:highlight>
              </a:rPr>
              <a:t> Each tRNA is specific for one amino acid.</a:t>
            </a:r>
            <a:endParaRPr lang="en-GB" altLang="zh-CN">
              <a:highlight>
                <a:srgbClr val="FFFF00"/>
              </a:highlight>
            </a:endParaRPr>
          </a:p>
        </p:txBody>
      </p:sp>
      <p:sp>
        <p:nvSpPr>
          <p:cNvPr id="2155546" name="矩形 2155545"/>
          <p:cNvSpPr/>
          <p:nvPr/>
        </p:nvSpPr>
        <p:spPr>
          <a:xfrm>
            <a:off x="505460" y="1971675"/>
            <a:ext cx="3536950" cy="3488690"/>
          </a:xfrm>
          <a:prstGeom prst="rect">
            <a:avLst/>
          </a:prstGeom>
          <a:noFill/>
          <a:ln w="38100">
            <a:noFill/>
          </a:ln>
        </p:spPr>
        <p:txBody>
          <a:bodyPr wrap="square">
            <a:spAutoFit/>
          </a:bodyPr>
          <a:p>
            <a:pPr marL="0" lvl="1">
              <a:spcBef>
                <a:spcPct val="20000"/>
              </a:spcBef>
              <a:buClr>
                <a:srgbClr val="10BC45"/>
              </a:buClr>
              <a:buSzPct val="80000"/>
              <a:buFont typeface="Wingdings" panose="05000000000000000000" pitchFamily="2" charset="2"/>
            </a:pPr>
            <a:r>
              <a:rPr lang="en-GB" altLang="zh-CN"/>
              <a:t>Each tRNA molecule has a sequence of three bases called an </a:t>
            </a:r>
            <a:r>
              <a:rPr lang="en-GB" altLang="zh-CN" b="1">
                <a:solidFill>
                  <a:srgbClr val="10BC45"/>
                </a:solidFill>
                <a:highlight>
                  <a:srgbClr val="FFFF00"/>
                </a:highlight>
              </a:rPr>
              <a:t>anticodon</a:t>
            </a:r>
            <a:r>
              <a:rPr lang="en-GB" altLang="zh-CN">
                <a:highlight>
                  <a:srgbClr val="FFFF00"/>
                </a:highlight>
              </a:rPr>
              <a:t>.</a:t>
            </a:r>
            <a:r>
              <a:rPr lang="en-GB" altLang="zh-CN"/>
              <a:t> These are complementary to codons on the mRNA molecule</a:t>
            </a:r>
            <a:r>
              <a:rPr lang="zh-CN" altLang="en-GB">
                <a:ea typeface="宋体" panose="02010600030101010101" pitchFamily="2" charset="-122"/>
              </a:rPr>
              <a:t>，</a:t>
            </a:r>
            <a:r>
              <a:rPr lang="en-GB" dirty="0">
                <a:highlight>
                  <a:srgbClr val="FFFF00"/>
                </a:highlight>
                <a:sym typeface="+mn-ea"/>
              </a:rPr>
              <a:t>Clover leaf shape</a:t>
            </a:r>
            <a:endParaRPr lang="en-GB" dirty="0"/>
          </a:p>
          <a:p>
            <a:pPr>
              <a:spcBef>
                <a:spcPct val="20000"/>
              </a:spcBef>
              <a:buClr>
                <a:srgbClr val="10BC45"/>
              </a:buClr>
              <a:buSzPct val="80000"/>
              <a:buFont typeface="Wingdings" panose="05000000000000000000" pitchFamily="2" charset="2"/>
            </a:pPr>
            <a:endParaRPr lang="zh-CN" altLang="en-GB">
              <a:ea typeface="宋体" panose="02010600030101010101" pitchFamily="2" charset="-122"/>
            </a:endParaRPr>
          </a:p>
        </p:txBody>
      </p:sp>
      <p:sp>
        <p:nvSpPr>
          <p:cNvPr id="2155551" name="文本框 2155550"/>
          <p:cNvSpPr txBox="1"/>
          <p:nvPr/>
        </p:nvSpPr>
        <p:spPr>
          <a:xfrm>
            <a:off x="3822700" y="1847850"/>
            <a:ext cx="1141413" cy="457200"/>
          </a:xfrm>
          <a:prstGeom prst="rect">
            <a:avLst/>
          </a:prstGeom>
          <a:noFill/>
          <a:ln w="38100">
            <a:noFill/>
          </a:ln>
        </p:spPr>
        <p:txBody>
          <a:bodyPr>
            <a:spAutoFit/>
          </a:bodyPr>
          <a:p>
            <a:pPr algn="ctr"/>
            <a:r>
              <a:rPr lang="en-GB" altLang="zh-CN" b="1">
                <a:solidFill>
                  <a:srgbClr val="993399"/>
                </a:solidFill>
              </a:rPr>
              <a:t>3’ end</a:t>
            </a:r>
            <a:endParaRPr lang="en-GB" altLang="zh-CN" b="1">
              <a:solidFill>
                <a:srgbClr val="993399"/>
              </a:solidFill>
            </a:endParaRPr>
          </a:p>
        </p:txBody>
      </p:sp>
      <p:sp>
        <p:nvSpPr>
          <p:cNvPr id="2155552" name="文本框 2155551"/>
          <p:cNvSpPr txBox="1"/>
          <p:nvPr/>
        </p:nvSpPr>
        <p:spPr>
          <a:xfrm>
            <a:off x="5459413" y="2513013"/>
            <a:ext cx="1141412" cy="457200"/>
          </a:xfrm>
          <a:prstGeom prst="rect">
            <a:avLst/>
          </a:prstGeom>
          <a:noFill/>
          <a:ln w="38100">
            <a:noFill/>
          </a:ln>
        </p:spPr>
        <p:txBody>
          <a:bodyPr>
            <a:spAutoFit/>
          </a:bodyPr>
          <a:p>
            <a:pPr algn="ctr"/>
            <a:r>
              <a:rPr lang="en-GB" altLang="zh-CN" b="1">
                <a:solidFill>
                  <a:srgbClr val="0066FF"/>
                </a:solidFill>
              </a:rPr>
              <a:t>5’ end</a:t>
            </a:r>
            <a:endParaRPr lang="en-GB" altLang="zh-CN" b="1">
              <a:solidFill>
                <a:srgbClr val="0066FF"/>
              </a:solidFill>
            </a:endParaRPr>
          </a:p>
        </p:txBody>
      </p:sp>
      <p:sp>
        <p:nvSpPr>
          <p:cNvPr id="2155553" name="文本框 2155552"/>
          <p:cNvSpPr txBox="1"/>
          <p:nvPr/>
        </p:nvSpPr>
        <p:spPr>
          <a:xfrm>
            <a:off x="6337300" y="3124200"/>
            <a:ext cx="2446338" cy="457200"/>
          </a:xfrm>
          <a:prstGeom prst="rect">
            <a:avLst/>
          </a:prstGeom>
          <a:noFill/>
          <a:ln w="38100">
            <a:noFill/>
          </a:ln>
        </p:spPr>
        <p:txBody>
          <a:bodyPr>
            <a:spAutoFit/>
          </a:bodyPr>
          <a:p>
            <a:pPr algn="ctr"/>
            <a:r>
              <a:rPr lang="en-GB" altLang="zh-CN" b="1">
                <a:solidFill>
                  <a:srgbClr val="10BC45"/>
                </a:solidFill>
              </a:rPr>
              <a:t>hydrogen bond</a:t>
            </a:r>
            <a:endParaRPr lang="en-GB" altLang="zh-CN" b="1">
              <a:solidFill>
                <a:srgbClr val="10BC45"/>
              </a:solidFill>
            </a:endParaRPr>
          </a:p>
        </p:txBody>
      </p:sp>
      <p:sp>
        <p:nvSpPr>
          <p:cNvPr id="2155554" name="直接连接符 2155553"/>
          <p:cNvSpPr/>
          <p:nvPr/>
        </p:nvSpPr>
        <p:spPr>
          <a:xfrm flipH="1">
            <a:off x="5233988" y="3382963"/>
            <a:ext cx="1074737" cy="271462"/>
          </a:xfrm>
          <a:prstGeom prst="line">
            <a:avLst/>
          </a:prstGeom>
          <a:ln w="38100" cap="flat" cmpd="sng">
            <a:solidFill>
              <a:srgbClr val="000000"/>
            </a:solidFill>
            <a:prstDash val="solid"/>
            <a:headEnd type="oval" w="sm" len="sm"/>
            <a:tailEnd type="triangle" w="med" len="med"/>
          </a:ln>
        </p:spPr>
      </p:sp>
      <p:sp>
        <p:nvSpPr>
          <p:cNvPr id="2155555" name="矩形 2155554"/>
          <p:cNvSpPr/>
          <p:nvPr/>
        </p:nvSpPr>
        <p:spPr>
          <a:xfrm>
            <a:off x="563563" y="4994275"/>
            <a:ext cx="3382962" cy="884238"/>
          </a:xfrm>
          <a:prstGeom prst="rect">
            <a:avLst/>
          </a:prstGeom>
          <a:noFill/>
          <a:ln w="38100">
            <a:noFill/>
          </a:ln>
        </p:spPr>
        <p:txBody>
          <a:bodyPr>
            <a:spAutoFit/>
          </a:bodyPr>
          <a:p>
            <a:pPr>
              <a:spcBef>
                <a:spcPct val="20000"/>
              </a:spcBef>
              <a:buClr>
                <a:srgbClr val="10BC45"/>
              </a:buClr>
              <a:buSzPct val="80000"/>
              <a:buFont typeface="Wingdings" panose="05000000000000000000" pitchFamily="2" charset="2"/>
            </a:pPr>
            <a:r>
              <a:rPr lang="en-GB" altLang="zh-CN"/>
              <a:t>What is the anticodon for the codon </a:t>
            </a:r>
            <a:r>
              <a:rPr lang="en-GB" altLang="zh-CN" sz="2800" b="1">
                <a:solidFill>
                  <a:srgbClr val="FF91FF"/>
                </a:solidFill>
              </a:rPr>
              <a:t>A</a:t>
            </a:r>
            <a:r>
              <a:rPr lang="en-GB" altLang="zh-CN" sz="2800" b="1"/>
              <a:t> </a:t>
            </a:r>
            <a:r>
              <a:rPr lang="en-GB" altLang="zh-CN" sz="2800" b="1">
                <a:solidFill>
                  <a:srgbClr val="0066FF"/>
                </a:solidFill>
              </a:rPr>
              <a:t>U</a:t>
            </a:r>
            <a:r>
              <a:rPr lang="en-GB" altLang="zh-CN" sz="2800" b="1"/>
              <a:t> </a:t>
            </a:r>
            <a:r>
              <a:rPr lang="en-GB" altLang="zh-CN" sz="2800" b="1">
                <a:solidFill>
                  <a:srgbClr val="CD0101"/>
                </a:solidFill>
              </a:rPr>
              <a:t>G</a:t>
            </a:r>
            <a:r>
              <a:rPr lang="en-GB" altLang="zh-CN"/>
              <a:t>?</a:t>
            </a:r>
            <a:endParaRPr lang="en-GB" altLang="zh-CN"/>
          </a:p>
        </p:txBody>
      </p:sp>
      <p:sp>
        <p:nvSpPr>
          <p:cNvPr id="2155556" name="文本框 2155555"/>
          <p:cNvSpPr txBox="1"/>
          <p:nvPr/>
        </p:nvSpPr>
        <p:spPr>
          <a:xfrm>
            <a:off x="2427288" y="5930900"/>
            <a:ext cx="1338262" cy="519113"/>
          </a:xfrm>
          <a:prstGeom prst="rect">
            <a:avLst/>
          </a:prstGeom>
          <a:noFill/>
          <a:ln w="38100">
            <a:noFill/>
          </a:ln>
        </p:spPr>
        <p:txBody>
          <a:bodyPr>
            <a:spAutoFit/>
          </a:bodyPr>
          <a:p>
            <a:r>
              <a:rPr lang="en-GB" altLang="zh-CN" sz="2800" b="1">
                <a:solidFill>
                  <a:srgbClr val="0066FF"/>
                </a:solidFill>
              </a:rPr>
              <a:t>U</a:t>
            </a:r>
            <a:r>
              <a:rPr lang="en-GB" altLang="zh-CN" sz="2800" b="1">
                <a:solidFill>
                  <a:srgbClr val="FF91FF"/>
                </a:solidFill>
              </a:rPr>
              <a:t> A</a:t>
            </a:r>
            <a:r>
              <a:rPr lang="en-GB" altLang="zh-CN" sz="2800" b="1"/>
              <a:t> </a:t>
            </a:r>
            <a:r>
              <a:rPr lang="en-GB" altLang="zh-CN" sz="2800" b="1">
                <a:solidFill>
                  <a:srgbClr val="01AD01"/>
                </a:solidFill>
              </a:rPr>
              <a:t>C</a:t>
            </a:r>
            <a:endParaRPr lang="en-GB" altLang="zh-CN" sz="2800" b="1"/>
          </a:p>
        </p:txBody>
      </p:sp>
      <p:pic>
        <p:nvPicPr>
          <p:cNvPr id="2155561" name="图片 2155560"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55527"/>
                                        </p:tgtEl>
                                        <p:attrNameLst>
                                          <p:attrName>style.visibility</p:attrName>
                                        </p:attrNameLst>
                                      </p:cBhvr>
                                      <p:to>
                                        <p:strVal val="visible"/>
                                      </p:to>
                                    </p:set>
                                    <p:animEffect transition="in" filter="wipe(up)">
                                      <p:cBhvr>
                                        <p:cTn id="7" dur="500"/>
                                        <p:tgtEl>
                                          <p:spTgt spid="21555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55551"/>
                                        </p:tgtEl>
                                        <p:attrNameLst>
                                          <p:attrName>style.visibility</p:attrName>
                                        </p:attrNameLst>
                                      </p:cBhvr>
                                      <p:to>
                                        <p:strVal val="visible"/>
                                      </p:to>
                                    </p:set>
                                    <p:animEffect transition="in" filter="dissolve">
                                      <p:cBhvr>
                                        <p:cTn id="12" dur="500"/>
                                        <p:tgtEl>
                                          <p:spTgt spid="2155551"/>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2155530"/>
                                        </p:tgtEl>
                                        <p:attrNameLst>
                                          <p:attrName>style.visibility</p:attrName>
                                        </p:attrNameLst>
                                      </p:cBhvr>
                                      <p:to>
                                        <p:strVal val="visible"/>
                                      </p:to>
                                    </p:set>
                                    <p:animEffect transition="in" filter="wipe(right)">
                                      <p:cBhvr>
                                        <p:cTn id="16" dur="500"/>
                                        <p:tgtEl>
                                          <p:spTgt spid="2155530"/>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2155538"/>
                                        </p:tgtEl>
                                        <p:attrNameLst>
                                          <p:attrName>style.visibility</p:attrName>
                                        </p:attrNameLst>
                                      </p:cBhvr>
                                      <p:to>
                                        <p:strVal val="visible"/>
                                      </p:to>
                                    </p:set>
                                    <p:animEffect transition="in" filter="wipe(right)">
                                      <p:cBhvr>
                                        <p:cTn id="20" dur="500"/>
                                        <p:tgtEl>
                                          <p:spTgt spid="2155538"/>
                                        </p:tgtEl>
                                      </p:cBhvr>
                                    </p:animEffect>
                                  </p:childTnLst>
                                </p:cTn>
                              </p:par>
                            </p:childTnLst>
                          </p:cTn>
                        </p:par>
                        <p:par>
                          <p:cTn id="21" fill="hold">
                            <p:stCondLst>
                              <p:cond delay="1500"/>
                            </p:stCondLst>
                            <p:childTnLst>
                              <p:par>
                                <p:cTn id="22" presetID="9" presetClass="entr" presetSubtype="0" fill="hold" grpId="0" nodeType="afterEffect">
                                  <p:stCondLst>
                                    <p:cond delay="0"/>
                                  </p:stCondLst>
                                  <p:childTnLst>
                                    <p:set>
                                      <p:cBhvr>
                                        <p:cTn id="23" dur="1" fill="hold">
                                          <p:stCondLst>
                                            <p:cond delay="0"/>
                                          </p:stCondLst>
                                        </p:cTn>
                                        <p:tgtEl>
                                          <p:spTgt spid="2155552"/>
                                        </p:tgtEl>
                                        <p:attrNameLst>
                                          <p:attrName>style.visibility</p:attrName>
                                        </p:attrNameLst>
                                      </p:cBhvr>
                                      <p:to>
                                        <p:strVal val="visible"/>
                                      </p:to>
                                    </p:set>
                                    <p:animEffect transition="in" filter="dissolve">
                                      <p:cBhvr>
                                        <p:cTn id="24" dur="500"/>
                                        <p:tgtEl>
                                          <p:spTgt spid="2155552"/>
                                        </p:tgtEl>
                                      </p:cBhvr>
                                    </p:animEffect>
                                  </p:childTnLst>
                                </p:cTn>
                              </p:par>
                            </p:childTnLst>
                          </p:cTn>
                        </p:par>
                        <p:par>
                          <p:cTn id="25" fill="hold">
                            <p:stCondLst>
                              <p:cond delay="2000"/>
                            </p:stCondLst>
                            <p:childTnLst>
                              <p:par>
                                <p:cTn id="26" presetID="22" presetClass="entr" presetSubtype="2" fill="hold" grpId="0" nodeType="afterEffect">
                                  <p:stCondLst>
                                    <p:cond delay="0"/>
                                  </p:stCondLst>
                                  <p:childTnLst>
                                    <p:set>
                                      <p:cBhvr>
                                        <p:cTn id="27" dur="1" fill="hold">
                                          <p:stCondLst>
                                            <p:cond delay="0"/>
                                          </p:stCondLst>
                                        </p:cTn>
                                        <p:tgtEl>
                                          <p:spTgt spid="2155553"/>
                                        </p:tgtEl>
                                        <p:attrNameLst>
                                          <p:attrName>style.visibility</p:attrName>
                                        </p:attrNameLst>
                                      </p:cBhvr>
                                      <p:to>
                                        <p:strVal val="visible"/>
                                      </p:to>
                                    </p:set>
                                    <p:animEffect transition="in" filter="wipe(right)">
                                      <p:cBhvr>
                                        <p:cTn id="28" dur="500"/>
                                        <p:tgtEl>
                                          <p:spTgt spid="2155553"/>
                                        </p:tgtEl>
                                      </p:cBhvr>
                                    </p:animEffect>
                                  </p:childTnLst>
                                </p:cTn>
                              </p:par>
                            </p:childTnLst>
                          </p:cTn>
                        </p:par>
                        <p:par>
                          <p:cTn id="29" fill="hold">
                            <p:stCondLst>
                              <p:cond delay="2500"/>
                            </p:stCondLst>
                            <p:childTnLst>
                              <p:par>
                                <p:cTn id="30" presetID="22" presetClass="entr" presetSubtype="2" fill="hold" nodeType="afterEffect">
                                  <p:stCondLst>
                                    <p:cond delay="0"/>
                                  </p:stCondLst>
                                  <p:childTnLst>
                                    <p:set>
                                      <p:cBhvr>
                                        <p:cTn id="31" dur="1" fill="hold">
                                          <p:stCondLst>
                                            <p:cond delay="0"/>
                                          </p:stCondLst>
                                        </p:cTn>
                                        <p:tgtEl>
                                          <p:spTgt spid="2155554"/>
                                        </p:tgtEl>
                                        <p:attrNameLst>
                                          <p:attrName>style.visibility</p:attrName>
                                        </p:attrNameLst>
                                      </p:cBhvr>
                                      <p:to>
                                        <p:strVal val="visible"/>
                                      </p:to>
                                    </p:set>
                                    <p:animEffect transition="in" filter="wipe(right)">
                                      <p:cBhvr>
                                        <p:cTn id="32" dur="500"/>
                                        <p:tgtEl>
                                          <p:spTgt spid="2155554"/>
                                        </p:tgtEl>
                                      </p:cBhvr>
                                    </p:animEffect>
                                  </p:childTnLst>
                                </p:cTn>
                              </p:par>
                            </p:childTnLst>
                          </p:cTn>
                        </p:par>
                        <p:par>
                          <p:cTn id="33" fill="hold">
                            <p:stCondLst>
                              <p:cond delay="3000"/>
                            </p:stCondLst>
                            <p:childTnLst>
                              <p:par>
                                <p:cTn id="34" presetID="22" presetClass="entr" presetSubtype="2" fill="hold" grpId="0" nodeType="afterEffect">
                                  <p:stCondLst>
                                    <p:cond delay="0"/>
                                  </p:stCondLst>
                                  <p:childTnLst>
                                    <p:set>
                                      <p:cBhvr>
                                        <p:cTn id="35" dur="1" fill="hold">
                                          <p:stCondLst>
                                            <p:cond delay="0"/>
                                          </p:stCondLst>
                                        </p:cTn>
                                        <p:tgtEl>
                                          <p:spTgt spid="2155534"/>
                                        </p:tgtEl>
                                        <p:attrNameLst>
                                          <p:attrName>style.visibility</p:attrName>
                                        </p:attrNameLst>
                                      </p:cBhvr>
                                      <p:to>
                                        <p:strVal val="visible"/>
                                      </p:to>
                                    </p:set>
                                    <p:animEffect transition="in" filter="wipe(right)">
                                      <p:cBhvr>
                                        <p:cTn id="36" dur="500"/>
                                        <p:tgtEl>
                                          <p:spTgt spid="2155534"/>
                                        </p:tgtEl>
                                      </p:cBhvr>
                                    </p:animEffect>
                                  </p:childTnLst>
                                </p:cTn>
                              </p:par>
                            </p:childTnLst>
                          </p:cTn>
                        </p:par>
                        <p:par>
                          <p:cTn id="37" fill="hold">
                            <p:stCondLst>
                              <p:cond delay="3500"/>
                            </p:stCondLst>
                            <p:childTnLst>
                              <p:par>
                                <p:cTn id="38" presetID="22" presetClass="entr" presetSubtype="4" fill="hold" nodeType="afterEffect">
                                  <p:stCondLst>
                                    <p:cond delay="0"/>
                                  </p:stCondLst>
                                  <p:childTnLst>
                                    <p:set>
                                      <p:cBhvr>
                                        <p:cTn id="39" dur="1" fill="hold">
                                          <p:stCondLst>
                                            <p:cond delay="0"/>
                                          </p:stCondLst>
                                        </p:cTn>
                                        <p:tgtEl>
                                          <p:spTgt spid="2155536"/>
                                        </p:tgtEl>
                                        <p:attrNameLst>
                                          <p:attrName>style.visibility</p:attrName>
                                        </p:attrNameLst>
                                      </p:cBhvr>
                                      <p:to>
                                        <p:strVal val="visible"/>
                                      </p:to>
                                    </p:set>
                                    <p:animEffect transition="in" filter="wipe(down)">
                                      <p:cBhvr>
                                        <p:cTn id="40" dur="500"/>
                                        <p:tgtEl>
                                          <p:spTgt spid="2155536"/>
                                        </p:tgtEl>
                                      </p:cBhvr>
                                    </p:animEffect>
                                  </p:childTnLst>
                                </p:cTn>
                              </p:par>
                              <p:par>
                                <p:cTn id="41" presetID="22" presetClass="entr" presetSubtype="2" fill="hold" nodeType="withEffect">
                                  <p:stCondLst>
                                    <p:cond delay="0"/>
                                  </p:stCondLst>
                                  <p:childTnLst>
                                    <p:set>
                                      <p:cBhvr>
                                        <p:cTn id="42" dur="1" fill="hold">
                                          <p:stCondLst>
                                            <p:cond delay="0"/>
                                          </p:stCondLst>
                                        </p:cTn>
                                        <p:tgtEl>
                                          <p:spTgt spid="2155537"/>
                                        </p:tgtEl>
                                        <p:attrNameLst>
                                          <p:attrName>style.visibility</p:attrName>
                                        </p:attrNameLst>
                                      </p:cBhvr>
                                      <p:to>
                                        <p:strVal val="visible"/>
                                      </p:to>
                                    </p:set>
                                    <p:animEffect transition="in" filter="wipe(right)">
                                      <p:cBhvr>
                                        <p:cTn id="43" dur="500"/>
                                        <p:tgtEl>
                                          <p:spTgt spid="215553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155546"/>
                                        </p:tgtEl>
                                        <p:attrNameLst>
                                          <p:attrName>style.visibility</p:attrName>
                                        </p:attrNameLst>
                                      </p:cBhvr>
                                      <p:to>
                                        <p:strVal val="visible"/>
                                      </p:to>
                                    </p:set>
                                    <p:animEffect transition="in" filter="dissolve">
                                      <p:cBhvr>
                                        <p:cTn id="48" dur="500"/>
                                        <p:tgtEl>
                                          <p:spTgt spid="2155546"/>
                                        </p:tgtEl>
                                      </p:cBhvr>
                                    </p:animEffect>
                                  </p:childTnLst>
                                </p:cTn>
                              </p:par>
                            </p:childTnLst>
                          </p:cTn>
                        </p:par>
                        <p:par>
                          <p:cTn id="49" fill="hold">
                            <p:stCondLst>
                              <p:cond delay="500"/>
                            </p:stCondLst>
                            <p:childTnLst>
                              <p:par>
                                <p:cTn id="50" presetID="22" presetClass="entr" presetSubtype="4" fill="hold" grpId="0" nodeType="afterEffect">
                                  <p:stCondLst>
                                    <p:cond delay="0"/>
                                  </p:stCondLst>
                                  <p:childTnLst>
                                    <p:set>
                                      <p:cBhvr>
                                        <p:cTn id="51" dur="1" fill="hold">
                                          <p:stCondLst>
                                            <p:cond delay="0"/>
                                          </p:stCondLst>
                                        </p:cTn>
                                        <p:tgtEl>
                                          <p:spTgt spid="2155528"/>
                                        </p:tgtEl>
                                        <p:attrNameLst>
                                          <p:attrName>style.visibility</p:attrName>
                                        </p:attrNameLst>
                                      </p:cBhvr>
                                      <p:to>
                                        <p:strVal val="visible"/>
                                      </p:to>
                                    </p:set>
                                    <p:animEffect transition="in" filter="wipe(down)">
                                      <p:cBhvr>
                                        <p:cTn id="52" dur="500"/>
                                        <p:tgtEl>
                                          <p:spTgt spid="2155528"/>
                                        </p:tgtEl>
                                      </p:cBhvr>
                                    </p:animEffect>
                                  </p:childTnLst>
                                </p:cTn>
                              </p:par>
                            </p:childTnLst>
                          </p:cTn>
                        </p:par>
                        <p:par>
                          <p:cTn id="53" fill="hold">
                            <p:stCondLst>
                              <p:cond delay="1000"/>
                            </p:stCondLst>
                            <p:childTnLst>
                              <p:par>
                                <p:cTn id="54" presetID="22" presetClass="entr" presetSubtype="4" fill="hold" nodeType="afterEffect">
                                  <p:stCondLst>
                                    <p:cond delay="0"/>
                                  </p:stCondLst>
                                  <p:childTnLst>
                                    <p:set>
                                      <p:cBhvr>
                                        <p:cTn id="55" dur="1" fill="hold">
                                          <p:stCondLst>
                                            <p:cond delay="0"/>
                                          </p:stCondLst>
                                        </p:cTn>
                                        <p:tgtEl>
                                          <p:spTgt spid="2155544"/>
                                        </p:tgtEl>
                                        <p:attrNameLst>
                                          <p:attrName>style.visibility</p:attrName>
                                        </p:attrNameLst>
                                      </p:cBhvr>
                                      <p:to>
                                        <p:strVal val="visible"/>
                                      </p:to>
                                    </p:set>
                                    <p:animEffect transition="in" filter="wipe(down)">
                                      <p:cBhvr>
                                        <p:cTn id="56" dur="500"/>
                                        <p:tgtEl>
                                          <p:spTgt spid="2155544"/>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2155555"/>
                                        </p:tgtEl>
                                        <p:attrNameLst>
                                          <p:attrName>style.visibility</p:attrName>
                                        </p:attrNameLst>
                                      </p:cBhvr>
                                      <p:to>
                                        <p:strVal val="visible"/>
                                      </p:to>
                                    </p:set>
                                    <p:animEffect transition="in" filter="dissolve">
                                      <p:cBhvr>
                                        <p:cTn id="61" dur="500"/>
                                        <p:tgtEl>
                                          <p:spTgt spid="215555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155556"/>
                                        </p:tgtEl>
                                        <p:attrNameLst>
                                          <p:attrName>style.visibility</p:attrName>
                                        </p:attrNameLst>
                                      </p:cBhvr>
                                      <p:to>
                                        <p:strVal val="visible"/>
                                      </p:to>
                                    </p:set>
                                    <p:animEffect transition="in" filter="wipe(left)">
                                      <p:cBhvr>
                                        <p:cTn id="66" dur="500"/>
                                        <p:tgtEl>
                                          <p:spTgt spid="2155556"/>
                                        </p:tgtEl>
                                      </p:cBhvr>
                                    </p:animEffect>
                                  </p:childTnLst>
                                </p:cTn>
                              </p:par>
                              <p:par>
                                <p:cTn id="67" presetID="1" presetClass="entr" presetSubtype="0" fill="hold" nodeType="withEffect">
                                  <p:stCondLst>
                                    <p:cond delay="0"/>
                                  </p:stCondLst>
                                  <p:childTnLst>
                                    <p:set>
                                      <p:cBhvr>
                                        <p:cTn id="68" dur="1" fill="hold">
                                          <p:stCondLst>
                                            <p:cond delay="0"/>
                                          </p:stCondLst>
                                        </p:cTn>
                                        <p:tgtEl>
                                          <p:spTgt spid="21555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5534" grpId="0"/>
      <p:bldP spid="2155530" grpId="0"/>
      <p:bldP spid="2155528" grpId="0"/>
      <p:bldP spid="2155546" grpId="0"/>
      <p:bldP spid="2155551" grpId="0"/>
      <p:bldP spid="2155552" grpId="0"/>
      <p:bldP spid="2155553" grpId="0"/>
      <p:bldP spid="2155555" grpId="0"/>
      <p:bldP spid="215555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402" name="标题 2150401"/>
          <p:cNvSpPr>
            <a:spLocks noGrp="1"/>
          </p:cNvSpPr>
          <p:nvPr>
            <p:ph type="title"/>
          </p:nvPr>
        </p:nvSpPr>
        <p:spPr/>
        <p:txBody>
          <a:bodyPr anchor="ctr" anchorCtr="0"/>
          <a:p>
            <a:r>
              <a:rPr lang="en-GB" altLang="zh-CN"/>
              <a:t>What is translation?</a:t>
            </a:r>
            <a:endParaRPr lang="en-GB" altLang="zh-CN"/>
          </a:p>
        </p:txBody>
      </p:sp>
      <p:sp>
        <p:nvSpPr>
          <p:cNvPr id="2150404" name="矩形 2150403"/>
          <p:cNvSpPr/>
          <p:nvPr/>
        </p:nvSpPr>
        <p:spPr>
          <a:xfrm>
            <a:off x="270510" y="902335"/>
            <a:ext cx="8177530" cy="1568450"/>
          </a:xfrm>
          <a:prstGeom prst="rect">
            <a:avLst/>
          </a:prstGeom>
          <a:noFill/>
          <a:ln w="38100">
            <a:noFill/>
          </a:ln>
        </p:spPr>
        <p:txBody>
          <a:bodyPr wrap="square">
            <a:spAutoFit/>
          </a:bodyPr>
          <a:p>
            <a:pPr>
              <a:spcBef>
                <a:spcPct val="20000"/>
              </a:spcBef>
              <a:buClr>
                <a:srgbClr val="10BC45"/>
              </a:buClr>
              <a:buSzPct val="80000"/>
              <a:buFont typeface="Wingdings" panose="05000000000000000000" pitchFamily="2" charset="2"/>
            </a:pPr>
            <a:r>
              <a:rPr lang="en-GB" altLang="zh-CN"/>
              <a:t>In the cytoplasm,a sequence of nucleotides in a molecule of</a:t>
            </a:r>
            <a:r>
              <a:rPr lang="en-US" altLang="en-GB"/>
              <a:t> </a:t>
            </a:r>
            <a:r>
              <a:rPr lang="en-GB" altLang="zh-CN"/>
              <a:t>mRNA is converted (translated)</a:t>
            </a:r>
            <a:r>
              <a:rPr lang="en-US" altLang="en-GB"/>
              <a:t> </a:t>
            </a:r>
            <a:r>
              <a:rPr lang="en-GB" altLang="zh-CN"/>
              <a:t>into a corresponding sequence of amino acids in</a:t>
            </a:r>
            <a:r>
              <a:rPr lang="en-US" altLang="en-GB"/>
              <a:t> </a:t>
            </a:r>
            <a:r>
              <a:rPr lang="en-GB" altLang="zh-CN"/>
              <a:t>a polypeptide chain; it takes place at </a:t>
            </a:r>
            <a:r>
              <a:rPr lang="en-GB" altLang="zh-CN">
                <a:highlight>
                  <a:srgbClr val="FFFF00"/>
                </a:highlight>
              </a:rPr>
              <a:t>ribosomes</a:t>
            </a:r>
            <a:endParaRPr lang="en-GB" altLang="zh-CN">
              <a:highlight>
                <a:srgbClr val="FFFF00"/>
              </a:highlight>
            </a:endParaRPr>
          </a:p>
        </p:txBody>
      </p:sp>
      <p:sp>
        <p:nvSpPr>
          <p:cNvPr id="2150413" name="矩形 2150412"/>
          <p:cNvSpPr/>
          <p:nvPr/>
        </p:nvSpPr>
        <p:spPr>
          <a:xfrm>
            <a:off x="563563" y="5280025"/>
            <a:ext cx="8580437" cy="822325"/>
          </a:xfrm>
          <a:prstGeom prst="rect">
            <a:avLst/>
          </a:prstGeom>
          <a:noFill/>
          <a:ln w="38100">
            <a:noFill/>
          </a:ln>
        </p:spPr>
        <p:txBody>
          <a:bodyPr>
            <a:spAutoFit/>
          </a:bodyPr>
          <a:p>
            <a:pPr>
              <a:spcBef>
                <a:spcPct val="20000"/>
              </a:spcBef>
              <a:buClr>
                <a:srgbClr val="10BC45"/>
              </a:buClr>
              <a:buSzPct val="80000"/>
              <a:buFont typeface="Wingdings" panose="05000000000000000000" pitchFamily="2" charset="2"/>
            </a:pPr>
            <a:r>
              <a:rPr lang="en-GB" altLang="zh-CN"/>
              <a:t>How are the correct amino acids transported to the ribosome, and how are they linked together in the correct order?</a:t>
            </a:r>
            <a:endParaRPr lang="en-GB" altLang="zh-CN"/>
          </a:p>
        </p:txBody>
      </p:sp>
      <p:pic>
        <p:nvPicPr>
          <p:cNvPr id="2150414" name="图片 2150413" descr="forward_arrow_colour">
            <a:hlinkClick r:id="" action="ppaction://hlinkshowjump?jump=nextslide"/>
          </p:cNvPr>
          <p:cNvPicPr>
            <a:picLocks noChangeAspect="1"/>
          </p:cNvPicPr>
          <p:nvPr/>
        </p:nvPicPr>
        <p:blipFill>
          <a:blip r:embed="rId1"/>
          <a:stretch>
            <a:fillRect/>
          </a:stretch>
        </p:blipFill>
        <p:spPr>
          <a:xfrm>
            <a:off x="8447088" y="6167438"/>
            <a:ext cx="630237" cy="574675"/>
          </a:xfrm>
          <a:prstGeom prst="rect">
            <a:avLst/>
          </a:prstGeom>
          <a:noFill/>
          <a:ln w="9525">
            <a:noFill/>
          </a:ln>
        </p:spPr>
      </p:pic>
      <p:pic>
        <p:nvPicPr>
          <p:cNvPr id="2150418" name="图片 2150417" descr="notes_icon"/>
          <p:cNvPicPr>
            <a:picLocks noChangeAspect="1"/>
          </p:cNvPicPr>
          <p:nvPr/>
        </p:nvPicPr>
        <p:blipFill>
          <a:blip r:embed="rId2"/>
          <a:stretch>
            <a:fillRect/>
          </a:stretch>
        </p:blipFill>
        <p:spPr>
          <a:xfrm>
            <a:off x="7443788" y="150813"/>
            <a:ext cx="442912" cy="387350"/>
          </a:xfrm>
          <a:prstGeom prst="rect">
            <a:avLst/>
          </a:prstGeom>
          <a:noFill/>
          <a:ln w="9525">
            <a:noFill/>
          </a:ln>
        </p:spPr>
      </p:pic>
      <p:grpSp>
        <p:nvGrpSpPr>
          <p:cNvPr id="2" name="组合 1"/>
          <p:cNvGrpSpPr/>
          <p:nvPr/>
        </p:nvGrpSpPr>
        <p:grpSpPr>
          <a:xfrm>
            <a:off x="4572635" y="2288540"/>
            <a:ext cx="4434840" cy="3233420"/>
            <a:chOff x="7257" y="2999"/>
            <a:chExt cx="6928" cy="5356"/>
          </a:xfrm>
        </p:grpSpPr>
        <p:pic>
          <p:nvPicPr>
            <p:cNvPr id="2150415" name="图片 2150414" descr="ribosome+mRNA 0"/>
            <p:cNvPicPr>
              <a:picLocks noChangeAspect="1"/>
            </p:cNvPicPr>
            <p:nvPr/>
          </p:nvPicPr>
          <p:blipFill>
            <a:blip r:embed="rId3"/>
            <a:srcRect r="43869"/>
            <a:stretch>
              <a:fillRect/>
            </a:stretch>
          </p:blipFill>
          <p:spPr>
            <a:xfrm>
              <a:off x="7257" y="2999"/>
              <a:ext cx="6928" cy="4562"/>
            </a:xfrm>
            <a:prstGeom prst="rect">
              <a:avLst/>
            </a:prstGeom>
            <a:noFill/>
            <a:ln w="9525">
              <a:noFill/>
            </a:ln>
          </p:spPr>
        </p:pic>
        <p:sp>
          <p:nvSpPr>
            <p:cNvPr id="2150416" name="文本框 2150415"/>
            <p:cNvSpPr txBox="1"/>
            <p:nvPr/>
          </p:nvSpPr>
          <p:spPr>
            <a:xfrm>
              <a:off x="11680" y="6980"/>
              <a:ext cx="1960" cy="1375"/>
            </a:xfrm>
            <a:prstGeom prst="rect">
              <a:avLst/>
            </a:prstGeom>
            <a:noFill/>
            <a:ln w="38100">
              <a:noFill/>
            </a:ln>
          </p:spPr>
          <p:txBody>
            <a:bodyPr>
              <a:spAutoFit/>
            </a:bodyPr>
            <a:p>
              <a:pPr algn="ctr"/>
              <a:r>
                <a:rPr lang="en-GB" altLang="zh-CN" b="1">
                  <a:solidFill>
                    <a:srgbClr val="10BC45"/>
                  </a:solidFill>
                </a:rPr>
                <a:t>mRNA strand</a:t>
              </a:r>
              <a:endParaRPr lang="en-GB" altLang="zh-CN" b="1">
                <a:solidFill>
                  <a:srgbClr val="10BC45"/>
                </a:solidFill>
              </a:endParaRPr>
            </a:p>
          </p:txBody>
        </p:sp>
        <p:sp>
          <p:nvSpPr>
            <p:cNvPr id="2150421" name="直接连接符 2150420"/>
            <p:cNvSpPr/>
            <p:nvPr/>
          </p:nvSpPr>
          <p:spPr>
            <a:xfrm flipH="1" flipV="1">
              <a:off x="11880" y="5620"/>
              <a:ext cx="800" cy="1300"/>
            </a:xfrm>
            <a:prstGeom prst="line">
              <a:avLst/>
            </a:prstGeom>
            <a:ln w="38100" cap="flat" cmpd="sng">
              <a:solidFill>
                <a:schemeClr val="tx1"/>
              </a:solidFill>
              <a:prstDash val="solid"/>
              <a:headEnd type="oval" w="sm" len="sm"/>
              <a:tailEnd type="triangle" w="med" len="med"/>
            </a:ln>
          </p:spPr>
        </p:sp>
        <p:sp>
          <p:nvSpPr>
            <p:cNvPr id="2150417" name="文本框 2150416"/>
            <p:cNvSpPr txBox="1"/>
            <p:nvPr/>
          </p:nvSpPr>
          <p:spPr>
            <a:xfrm>
              <a:off x="11260" y="3020"/>
              <a:ext cx="2460" cy="1375"/>
            </a:xfrm>
            <a:prstGeom prst="rect">
              <a:avLst/>
            </a:prstGeom>
            <a:noFill/>
            <a:ln w="38100">
              <a:noFill/>
            </a:ln>
          </p:spPr>
          <p:txBody>
            <a:bodyPr>
              <a:spAutoFit/>
            </a:bodyPr>
            <a:p>
              <a:pPr algn="ctr"/>
              <a:r>
                <a:rPr lang="en-GB" altLang="zh-CN" b="1">
                  <a:solidFill>
                    <a:srgbClr val="10BC45"/>
                  </a:solidFill>
                </a:rPr>
                <a:t>ribosome</a:t>
              </a:r>
              <a:endParaRPr lang="en-GB" altLang="zh-CN" b="1">
                <a:solidFill>
                  <a:srgbClr val="10BC45"/>
                </a:solidFill>
              </a:endParaRPr>
            </a:p>
          </p:txBody>
        </p:sp>
        <p:sp>
          <p:nvSpPr>
            <p:cNvPr id="2150422" name="直接连接符 2150421"/>
            <p:cNvSpPr/>
            <p:nvPr/>
          </p:nvSpPr>
          <p:spPr>
            <a:xfrm flipH="1">
              <a:off x="10260" y="3760"/>
              <a:ext cx="1960" cy="640"/>
            </a:xfrm>
            <a:prstGeom prst="line">
              <a:avLst/>
            </a:prstGeom>
            <a:ln w="38100" cap="flat" cmpd="sng">
              <a:solidFill>
                <a:schemeClr val="tx1"/>
              </a:solidFill>
              <a:prstDash val="solid"/>
              <a:headEnd type="oval" w="sm" len="sm"/>
              <a:tailEnd type="triangl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50404"/>
                                        </p:tgtEl>
                                        <p:attrNameLst>
                                          <p:attrName>style.visibility</p:attrName>
                                        </p:attrNameLst>
                                      </p:cBhvr>
                                      <p:to>
                                        <p:strVal val="visible"/>
                                      </p:to>
                                    </p:set>
                                    <p:animEffect transition="in" filter="dissolve">
                                      <p:cBhvr>
                                        <p:cTn id="7" dur="500"/>
                                        <p:tgtEl>
                                          <p:spTgt spid="215040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50413"/>
                                        </p:tgtEl>
                                        <p:attrNameLst>
                                          <p:attrName>style.visibility</p:attrName>
                                        </p:attrNameLst>
                                      </p:cBhvr>
                                      <p:to>
                                        <p:strVal val="visible"/>
                                      </p:to>
                                    </p:set>
                                    <p:animEffect transition="in" filter="dissolve">
                                      <p:cBhvr>
                                        <p:cTn id="12" dur="500"/>
                                        <p:tgtEl>
                                          <p:spTgt spid="2150413"/>
                                        </p:tgtEl>
                                      </p:cBhvr>
                                    </p:animEffect>
                                  </p:childTnLst>
                                </p:cTn>
                              </p:par>
                              <p:par>
                                <p:cTn id="13" presetID="1" presetClass="entr" presetSubtype="0" fill="hold" nodeType="withEffect">
                                  <p:stCondLst>
                                    <p:cond delay="0"/>
                                  </p:stCondLst>
                                  <p:childTnLst>
                                    <p:set>
                                      <p:cBhvr>
                                        <p:cTn id="14" dur="1" fill="hold">
                                          <p:stCondLst>
                                            <p:cond delay="0"/>
                                          </p:stCondLst>
                                        </p:cTn>
                                        <p:tgtEl>
                                          <p:spTgt spid="21504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04" grpId="0"/>
      <p:bldP spid="21504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22250" y="468630"/>
            <a:ext cx="7240588" cy="549275"/>
          </a:xfrm>
        </p:spPr>
        <p:txBody>
          <a:bodyPr/>
          <a:p>
            <a:r>
              <a:rPr lang="zh-CN" altLang="en-US">
                <a:sym typeface="+mn-ea"/>
              </a:rPr>
              <a:t>Protein synthesis</a:t>
            </a:r>
            <a:r>
              <a:rPr lang="en-US" altLang="zh-CN">
                <a:sym typeface="+mn-ea"/>
              </a:rPr>
              <a:t>——</a:t>
            </a:r>
            <a:r>
              <a:rPr lang="zh-CN" altLang="en-US">
                <a:sym typeface="+mn-ea"/>
              </a:rPr>
              <a:t>a) Transcription</a:t>
            </a:r>
            <a:br>
              <a:rPr lang="zh-CN" altLang="en-US"/>
            </a:br>
            <a:br>
              <a:rPr lang="zh-CN" altLang="en-US"/>
            </a:br>
            <a:endParaRPr lang="zh-CN" altLang="en-US"/>
          </a:p>
        </p:txBody>
      </p:sp>
      <p:sp>
        <p:nvSpPr>
          <p:cNvPr id="3" name="内容占位符 2"/>
          <p:cNvSpPr>
            <a:spLocks noGrp="1"/>
          </p:cNvSpPr>
          <p:nvPr>
            <p:ph idx="1"/>
          </p:nvPr>
        </p:nvSpPr>
        <p:spPr>
          <a:xfrm>
            <a:off x="370840" y="785495"/>
            <a:ext cx="8229600" cy="4526280"/>
          </a:xfrm>
        </p:spPr>
        <p:txBody>
          <a:bodyPr/>
          <a:p>
            <a:r>
              <a:rPr lang="zh-CN" altLang="en-US" sz="2000"/>
              <a:t>Process by which enzymes use the </a:t>
            </a:r>
            <a:r>
              <a:rPr lang="en-US" altLang="zh-CN" sz="2000">
                <a:solidFill>
                  <a:srgbClr val="FF0000"/>
                </a:solidFill>
              </a:rPr>
              <a:t>anti</a:t>
            </a:r>
            <a:r>
              <a:rPr lang="zh-CN" altLang="en-US" sz="2000">
                <a:solidFill>
                  <a:srgbClr val="FF0000"/>
                </a:solidFill>
              </a:rPr>
              <a:t>sense strand of</a:t>
            </a:r>
            <a:r>
              <a:rPr lang="zh-CN" altLang="en-US" sz="2000">
                <a:solidFill>
                  <a:srgbClr val="FF0000"/>
                </a:solidFill>
                <a:highlight>
                  <a:srgbClr val="FFFF00"/>
                </a:highlight>
              </a:rPr>
              <a:t> DNA</a:t>
            </a:r>
            <a:r>
              <a:rPr lang="en-US" altLang="zh-CN" sz="2000">
                <a:solidFill>
                  <a:srgbClr val="FF0000"/>
                </a:solidFill>
              </a:rPr>
              <a:t> </a:t>
            </a:r>
            <a:r>
              <a:rPr lang="zh-CN" altLang="en-US" sz="2000">
                <a:solidFill>
                  <a:srgbClr val="FF0000"/>
                </a:solidFill>
              </a:rPr>
              <a:t>a</a:t>
            </a:r>
            <a:r>
              <a:rPr lang="zh-CN" altLang="en-US" sz="2000"/>
              <a:t>s a template to produce a </a:t>
            </a:r>
            <a:r>
              <a:rPr lang="zh-CN" altLang="en-US" sz="2000">
                <a:highlight>
                  <a:srgbClr val="FFFF00"/>
                </a:highlight>
              </a:rPr>
              <a:t>messenger RNA (mRNA)</a:t>
            </a:r>
            <a:r>
              <a:rPr lang="en-US" altLang="zh-CN" sz="2000">
                <a:highlight>
                  <a:srgbClr val="FFFF00"/>
                </a:highlight>
              </a:rPr>
              <a:t> </a:t>
            </a:r>
            <a:r>
              <a:rPr lang="zh-CN" altLang="en-US" sz="2000"/>
              <a:t>molecule.</a:t>
            </a:r>
            <a:endParaRPr lang="zh-CN" altLang="en-US" sz="2000"/>
          </a:p>
          <a:p>
            <a:pPr marL="0" indent="0">
              <a:buNone/>
            </a:pPr>
            <a:r>
              <a:rPr lang="zh-CN" altLang="en-US" sz="2000"/>
              <a:t>1) </a:t>
            </a:r>
            <a:r>
              <a:rPr lang="zh-CN" altLang="en-US" sz="2000">
                <a:solidFill>
                  <a:srgbClr val="FF0000"/>
                </a:solidFill>
              </a:rPr>
              <a:t>RNA polymerase</a:t>
            </a:r>
            <a:r>
              <a:rPr lang="zh-CN" altLang="en-US" sz="2000"/>
              <a:t> binds to a region of gene </a:t>
            </a:r>
            <a:r>
              <a:rPr lang="en-US" altLang="zh-CN" sz="2000"/>
              <a:t>to be copied</a:t>
            </a:r>
            <a:endParaRPr lang="en-US" altLang="zh-CN" sz="2000"/>
          </a:p>
          <a:p>
            <a:r>
              <a:rPr lang="zh-CN" altLang="en-US" sz="2000">
                <a:solidFill>
                  <a:srgbClr val="FF0000"/>
                </a:solidFill>
              </a:rPr>
              <a:t>this signals DNA to unwind</a:t>
            </a:r>
            <a:r>
              <a:rPr lang="zh-CN" altLang="en-US" sz="2000"/>
              <a:t> so bases can be read</a:t>
            </a:r>
            <a:endParaRPr lang="zh-CN" altLang="en-US" sz="2000"/>
          </a:p>
          <a:p>
            <a:r>
              <a:rPr lang="zh-CN" altLang="en-US" sz="2000"/>
              <a:t>the strand that’s read is the</a:t>
            </a:r>
            <a:r>
              <a:rPr lang="en-US" altLang="zh-CN" sz="2000"/>
              <a:t> template/</a:t>
            </a:r>
            <a:r>
              <a:rPr lang="en-US" altLang="zh-CN" sz="2000"/>
              <a:t>antisense </a:t>
            </a:r>
            <a:r>
              <a:rPr lang="zh-CN" altLang="en-US" sz="2000"/>
              <a:t>strand</a:t>
            </a:r>
            <a:endParaRPr lang="zh-CN" altLang="en-US" sz="2000"/>
          </a:p>
        </p:txBody>
      </p:sp>
      <p:pic>
        <p:nvPicPr>
          <p:cNvPr id="108" name="图片 107"/>
          <p:cNvPicPr/>
          <p:nvPr/>
        </p:nvPicPr>
        <p:blipFill>
          <a:blip r:embed="rId1"/>
          <a:stretch>
            <a:fillRect/>
          </a:stretch>
        </p:blipFill>
        <p:spPr>
          <a:xfrm>
            <a:off x="597789" y="3130931"/>
            <a:ext cx="8546592" cy="3432048"/>
          </a:xfrm>
          <a:prstGeom prst="rect">
            <a:avLst/>
          </a:prstGeom>
          <a:noFill/>
          <a:ln w="9525">
            <a:noFill/>
          </a:ln>
        </p:spPr>
      </p:pic>
      <p:pic>
        <p:nvPicPr>
          <p:cNvPr id="4" name="图片 3"/>
          <p:cNvPicPr/>
          <p:nvPr>
            <p:custDataLst>
              <p:tags r:id="rId2"/>
            </p:custDataLst>
          </p:nvPr>
        </p:nvPicPr>
        <p:blipFill>
          <a:blip r:embed="rId3"/>
          <a:stretch>
            <a:fillRect/>
          </a:stretch>
        </p:blipFill>
        <p:spPr>
          <a:xfrm>
            <a:off x="418719" y="2972816"/>
            <a:ext cx="8546592" cy="3432048"/>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304165" y="603250"/>
            <a:ext cx="8229600" cy="4526280"/>
          </a:xfrm>
        </p:spPr>
        <p:txBody>
          <a:bodyPr/>
          <a:p>
            <a:pPr marL="0" indent="0">
              <a:buNone/>
            </a:pPr>
            <a:r>
              <a:rPr lang="zh-CN" altLang="en-US" sz="2000">
                <a:sym typeface="+mn-ea"/>
              </a:rPr>
              <a:t>2) </a:t>
            </a:r>
            <a:r>
              <a:rPr lang="zh-CN" altLang="en-US" sz="2000">
                <a:highlight>
                  <a:srgbClr val="FFFF00"/>
                </a:highlight>
                <a:sym typeface="+mn-ea"/>
              </a:rPr>
              <a:t>RNA polymerase </a:t>
            </a:r>
            <a:r>
              <a:rPr lang="zh-CN" altLang="en-US" sz="2000">
                <a:sym typeface="+mn-ea"/>
              </a:rPr>
              <a:t>reads </a:t>
            </a:r>
            <a:r>
              <a:rPr lang="en-US" altLang="zh-CN" sz="2000">
                <a:sym typeface="+mn-ea"/>
              </a:rPr>
              <a:t>anti</a:t>
            </a:r>
            <a:r>
              <a:rPr lang="zh-CN" altLang="en-US" sz="2000">
                <a:sym typeface="+mn-ea"/>
              </a:rPr>
              <a:t>sense strand and</a:t>
            </a:r>
            <a:r>
              <a:rPr lang="zh-CN" altLang="en-US" sz="2000">
                <a:highlight>
                  <a:srgbClr val="FFFF00"/>
                </a:highlight>
                <a:sym typeface="+mn-ea"/>
              </a:rPr>
              <a:t> generates mRNA from</a:t>
            </a:r>
            <a:endParaRPr lang="zh-CN" altLang="en-US" sz="2000">
              <a:highlight>
                <a:srgbClr val="FFFF00"/>
              </a:highlight>
              <a:sym typeface="+mn-ea"/>
            </a:endParaRPr>
          </a:p>
          <a:p>
            <a:pPr marL="0" indent="0">
              <a:buNone/>
            </a:pPr>
            <a:r>
              <a:rPr lang="zh-CN" altLang="en-US" sz="2000">
                <a:highlight>
                  <a:srgbClr val="FFFF00"/>
                </a:highlight>
                <a:sym typeface="+mn-ea"/>
              </a:rPr>
              <a:t> 5’ to 3’，</a:t>
            </a:r>
            <a:r>
              <a:rPr lang="en-US" altLang="zh-CN" sz="2000">
                <a:highlight>
                  <a:srgbClr val="FFFF00"/>
                </a:highlight>
                <a:sym typeface="+mn-ea"/>
              </a:rPr>
              <a:t>phosphodiester bonds</a:t>
            </a:r>
            <a:r>
              <a:rPr lang="zh-CN" altLang="en-US" sz="2000">
                <a:highlight>
                  <a:srgbClr val="FFFF00"/>
                </a:highlight>
                <a:ea typeface="宋体" panose="02010600030101010101" pitchFamily="2" charset="-122"/>
                <a:sym typeface="+mn-ea"/>
              </a:rPr>
              <a:t>，</a:t>
            </a:r>
            <a:r>
              <a:rPr lang="en-US" altLang="zh-CN" sz="2000">
                <a:highlight>
                  <a:srgbClr val="FFFF00"/>
                </a:highlight>
                <a:ea typeface="宋体" panose="02010600030101010101" pitchFamily="2" charset="-122"/>
                <a:sym typeface="+mn-ea"/>
              </a:rPr>
              <a:t>hydrogen bonds</a:t>
            </a:r>
            <a:endParaRPr lang="zh-CN" altLang="en-US" sz="2000"/>
          </a:p>
          <a:p>
            <a:pPr marL="0" indent="0">
              <a:buNone/>
            </a:pPr>
            <a:r>
              <a:rPr lang="zh-CN" altLang="en-US" sz="2000">
                <a:sym typeface="+mn-ea"/>
              </a:rPr>
              <a:t>3) when RNA polymerase has reached the terminator</a:t>
            </a:r>
            <a:r>
              <a:rPr lang="en-US" altLang="zh-CN" sz="2000">
                <a:sym typeface="+mn-ea"/>
              </a:rPr>
              <a:t> </a:t>
            </a:r>
            <a:r>
              <a:rPr lang="zh-CN" altLang="en-US" sz="2000">
                <a:sym typeface="+mn-ea"/>
              </a:rPr>
              <a:t>sequence at the end of the gene,</a:t>
            </a:r>
            <a:r>
              <a:rPr lang="zh-CN" altLang="en-US" sz="2000">
                <a:solidFill>
                  <a:srgbClr val="FF0000"/>
                </a:solidFill>
                <a:sym typeface="+mn-ea"/>
              </a:rPr>
              <a:t> transcription stops，</a:t>
            </a:r>
            <a:r>
              <a:rPr lang="en-US" altLang="zh-CN" sz="2000">
                <a:solidFill>
                  <a:srgbClr val="FF0000"/>
                </a:solidFill>
                <a:sym typeface="+mn-ea"/>
              </a:rPr>
              <a:t>mRNA is released</a:t>
            </a:r>
            <a:endParaRPr lang="zh-CN" altLang="en-US" sz="2000">
              <a:solidFill>
                <a:srgbClr val="FF0000"/>
              </a:solidFill>
            </a:endParaRPr>
          </a:p>
          <a:p>
            <a:pPr marL="0" indent="0">
              <a:buNone/>
            </a:pPr>
            <a:r>
              <a:rPr lang="zh-CN" altLang="en-US" sz="2000">
                <a:sym typeface="+mn-ea"/>
              </a:rPr>
              <a:t>- enzyme detaches from gene and DNA returns to</a:t>
            </a:r>
            <a:r>
              <a:rPr lang="en-US" altLang="zh-CN" sz="2000">
                <a:sym typeface="+mn-ea"/>
              </a:rPr>
              <a:t> </a:t>
            </a:r>
            <a:r>
              <a:rPr lang="zh-CN" altLang="en-US" sz="2000">
                <a:sym typeface="+mn-ea"/>
              </a:rPr>
              <a:t>original structure</a:t>
            </a:r>
            <a:endParaRPr lang="zh-CN" altLang="en-US" sz="2000"/>
          </a:p>
          <a:p>
            <a:pPr marL="0" indent="0">
              <a:buNone/>
            </a:pPr>
            <a:r>
              <a:rPr lang="zh-CN" altLang="en-US" sz="2000">
                <a:sym typeface="+mn-ea"/>
              </a:rPr>
              <a:t>4) STOP </a:t>
            </a:r>
            <a:r>
              <a:rPr lang="en-US" altLang="zh-CN" sz="2000">
                <a:sym typeface="+mn-ea"/>
              </a:rPr>
              <a:t>Condon</a:t>
            </a:r>
            <a:r>
              <a:rPr lang="zh-CN" altLang="en-US" sz="2000">
                <a:ea typeface="宋体" panose="02010600030101010101" pitchFamily="2" charset="-122"/>
                <a:sym typeface="+mn-ea"/>
              </a:rPr>
              <a:t>：</a:t>
            </a:r>
            <a:r>
              <a:rPr lang="zh-CN" altLang="en-US" sz="2000">
                <a:sym typeface="+mn-ea"/>
              </a:rPr>
              <a:t>in DNA the stop</a:t>
            </a:r>
            <a:r>
              <a:rPr lang="en-US" altLang="zh-CN" sz="2000">
                <a:sym typeface="+mn-ea"/>
              </a:rPr>
              <a:t> </a:t>
            </a:r>
            <a:r>
              <a:rPr lang="zh-CN" altLang="en-US" sz="2000">
                <a:sym typeface="+mn-ea"/>
              </a:rPr>
              <a:t>codons are UAA, UGA, UAG</a:t>
            </a:r>
            <a:endParaRPr lang="zh-CN" altLang="en-US" sz="2000">
              <a:sym typeface="+mn-ea"/>
            </a:endParaRPr>
          </a:p>
          <a:p>
            <a:pPr marL="0" indent="0">
              <a:buNone/>
            </a:pPr>
            <a:r>
              <a:rPr lang="en-US" altLang="en-GB" sz="2000">
                <a:sym typeface="+mn-ea"/>
              </a:rPr>
              <a:t>5</a:t>
            </a:r>
            <a:r>
              <a:rPr lang="zh-CN" altLang="en-US" sz="2000">
                <a:ea typeface="宋体" panose="02010600030101010101" pitchFamily="2" charset="-122"/>
                <a:sym typeface="+mn-ea"/>
              </a:rPr>
              <a:t>）</a:t>
            </a:r>
            <a:r>
              <a:rPr lang="en-GB" altLang="zh-CN" sz="2000">
                <a:sym typeface="+mn-ea"/>
              </a:rPr>
              <a:t>Once a molecule of mRNA has</a:t>
            </a:r>
            <a:r>
              <a:rPr lang="en-GB" altLang="zh-CN" sz="2000">
                <a:solidFill>
                  <a:srgbClr val="FF0000"/>
                </a:solidFill>
                <a:sym typeface="+mn-ea"/>
              </a:rPr>
              <a:t> been transcribed, it moves out of the nucleus via a nuclear pore</a:t>
            </a:r>
            <a:endParaRPr lang="en-GB" altLang="zh-CN" sz="2000">
              <a:solidFill>
                <a:srgbClr val="FF0000"/>
              </a:solidFill>
              <a:sym typeface="+mn-ea"/>
            </a:endParaRPr>
          </a:p>
          <a:p>
            <a:pPr marL="0" indent="0">
              <a:buNone/>
            </a:pPr>
            <a:endParaRPr lang="zh-CN" altLang="en-US" sz="2000"/>
          </a:p>
        </p:txBody>
      </p:sp>
      <p:pic>
        <p:nvPicPr>
          <p:cNvPr id="108" name="图片 107"/>
          <p:cNvPicPr/>
          <p:nvPr>
            <p:custDataLst>
              <p:tags r:id="rId1"/>
            </p:custDataLst>
          </p:nvPr>
        </p:nvPicPr>
        <p:blipFill>
          <a:blip r:embed="rId2"/>
          <a:stretch>
            <a:fillRect/>
          </a:stretch>
        </p:blipFill>
        <p:spPr>
          <a:xfrm>
            <a:off x="471424" y="3425571"/>
            <a:ext cx="8546592" cy="3432048"/>
          </a:xfrm>
          <a:prstGeom prst="rect">
            <a:avLst/>
          </a:prstGeom>
          <a:noFill/>
          <a:ln w="9525">
            <a:noFill/>
          </a:ln>
        </p:spPr>
      </p:pic>
      <p:pic>
        <p:nvPicPr>
          <p:cNvPr id="4" name="图片 3"/>
          <p:cNvPicPr/>
          <p:nvPr>
            <p:custDataLst>
              <p:tags r:id="rId3"/>
            </p:custDataLst>
          </p:nvPr>
        </p:nvPicPr>
        <p:blipFill>
          <a:blip r:embed="rId4"/>
          <a:stretch>
            <a:fillRect/>
          </a:stretch>
        </p:blipFill>
        <p:spPr>
          <a:xfrm>
            <a:off x="404749" y="3358896"/>
            <a:ext cx="8546592" cy="3432048"/>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109" name="图片 108"/>
          <p:cNvPicPr/>
          <p:nvPr>
            <p:custDataLst>
              <p:tags r:id="rId1"/>
            </p:custDataLst>
          </p:nvPr>
        </p:nvPicPr>
        <p:blipFill>
          <a:blip r:embed="rId2"/>
          <a:stretch>
            <a:fillRect/>
          </a:stretch>
        </p:blipFill>
        <p:spPr>
          <a:xfrm>
            <a:off x="866140" y="1200785"/>
            <a:ext cx="6985635" cy="4241800"/>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4498" name="标题 2154497"/>
          <p:cNvSpPr>
            <a:spLocks noGrp="1"/>
          </p:cNvSpPr>
          <p:nvPr>
            <p:ph type="title"/>
          </p:nvPr>
        </p:nvSpPr>
        <p:spPr/>
        <p:txBody>
          <a:bodyPr anchor="ctr" anchorCtr="0"/>
          <a:p>
            <a:r>
              <a:rPr lang="en-GB" altLang="zh-CN"/>
              <a:t>What happens during translation?</a:t>
            </a:r>
            <a:endParaRPr lang="en-GB" altLang="zh-CN"/>
          </a:p>
        </p:txBody>
      </p:sp>
      <p:sp>
        <p:nvSpPr>
          <p:cNvPr id="2154499" name="矩形 2154498"/>
          <p:cNvSpPr/>
          <p:nvPr/>
        </p:nvSpPr>
        <p:spPr>
          <a:xfrm>
            <a:off x="563563" y="784225"/>
            <a:ext cx="5621337" cy="1187450"/>
          </a:xfrm>
          <a:prstGeom prst="rect">
            <a:avLst/>
          </a:prstGeom>
          <a:noFill/>
          <a:ln w="38100">
            <a:noFill/>
          </a:ln>
        </p:spPr>
        <p:txBody>
          <a:bodyPr>
            <a:spAutoFit/>
          </a:bodyPr>
          <a:p>
            <a:pPr>
              <a:spcBef>
                <a:spcPct val="20000"/>
              </a:spcBef>
              <a:buClr>
                <a:srgbClr val="10BC45"/>
              </a:buClr>
              <a:buSzPct val="80000"/>
              <a:buFont typeface="Wingdings" panose="05000000000000000000" pitchFamily="2" charset="2"/>
            </a:pPr>
            <a:r>
              <a:rPr lang="en-GB" altLang="zh-CN"/>
              <a:t>tRNA molecules attach to the ribosome, and their </a:t>
            </a:r>
            <a:r>
              <a:rPr lang="en-GB" altLang="zh-CN" dirty="0" err="1"/>
              <a:t>anticodons</a:t>
            </a:r>
            <a:r>
              <a:rPr lang="en-GB" altLang="zh-CN"/>
              <a:t> pair up with the appropriate codons on the mRNA.</a:t>
            </a:r>
            <a:endParaRPr lang="en-GB" altLang="zh-CN"/>
          </a:p>
        </p:txBody>
      </p:sp>
      <p:sp>
        <p:nvSpPr>
          <p:cNvPr id="2154503" name="矩形 2154502"/>
          <p:cNvSpPr/>
          <p:nvPr/>
        </p:nvSpPr>
        <p:spPr>
          <a:xfrm>
            <a:off x="563563" y="2324100"/>
            <a:ext cx="5595937" cy="1187450"/>
          </a:xfrm>
          <a:prstGeom prst="rect">
            <a:avLst/>
          </a:prstGeom>
          <a:noFill/>
          <a:ln w="38100">
            <a:noFill/>
          </a:ln>
        </p:spPr>
        <p:txBody>
          <a:bodyPr>
            <a:spAutoFit/>
          </a:bodyPr>
          <a:p>
            <a:pPr>
              <a:spcBef>
                <a:spcPct val="20000"/>
              </a:spcBef>
              <a:buClr>
                <a:srgbClr val="10BC45"/>
              </a:buClr>
              <a:buSzPct val="80000"/>
              <a:buFont typeface="Wingdings" panose="05000000000000000000" pitchFamily="2" charset="2"/>
            </a:pPr>
            <a:r>
              <a:rPr lang="en-GB" altLang="zh-CN"/>
              <a:t>The amino acids transported by the tRNA link together, and the tRNA molecules then return to the cytoplasm.</a:t>
            </a:r>
            <a:endParaRPr lang="en-GB" altLang="zh-CN"/>
          </a:p>
        </p:txBody>
      </p:sp>
      <p:sp>
        <p:nvSpPr>
          <p:cNvPr id="2154504" name="矩形 2154503"/>
          <p:cNvSpPr/>
          <p:nvPr/>
        </p:nvSpPr>
        <p:spPr>
          <a:xfrm>
            <a:off x="563563" y="3865563"/>
            <a:ext cx="4138612" cy="2282825"/>
          </a:xfrm>
          <a:prstGeom prst="rect">
            <a:avLst/>
          </a:prstGeom>
          <a:noFill/>
          <a:ln w="38100">
            <a:noFill/>
          </a:ln>
        </p:spPr>
        <p:txBody>
          <a:bodyPr>
            <a:spAutoFit/>
          </a:bodyPr>
          <a:p>
            <a:pPr>
              <a:spcBef>
                <a:spcPct val="20000"/>
              </a:spcBef>
              <a:buClr>
                <a:srgbClr val="10BC45"/>
              </a:buClr>
              <a:buSzPct val="80000"/>
              <a:buFont typeface="Wingdings" panose="05000000000000000000" pitchFamily="2" charset="2"/>
            </a:pPr>
            <a:r>
              <a:rPr lang="en-GB" altLang="zh-CN"/>
              <a:t>The ribosome moves along the mRNA, and amino acids continue to join together until all the codons have been translated and the polypeptide is complete.</a:t>
            </a:r>
            <a:endParaRPr lang="en-GB" altLang="zh-CN"/>
          </a:p>
        </p:txBody>
      </p:sp>
      <p:pic>
        <p:nvPicPr>
          <p:cNvPr id="2154506" name="图片 2154505" descr="forward_arrow_colour">
            <a:hlinkClick r:id="" action="ppaction://hlinkshowjump?jump=nextslide"/>
          </p:cNvPr>
          <p:cNvPicPr>
            <a:picLocks noChangeAspect="1"/>
          </p:cNvPicPr>
          <p:nvPr/>
        </p:nvPicPr>
        <p:blipFill>
          <a:blip r:embed="rId1"/>
          <a:stretch>
            <a:fillRect/>
          </a:stretch>
        </p:blipFill>
        <p:spPr>
          <a:xfrm>
            <a:off x="8447088" y="6167438"/>
            <a:ext cx="630237" cy="574675"/>
          </a:xfrm>
          <a:prstGeom prst="rect">
            <a:avLst/>
          </a:prstGeom>
          <a:noFill/>
          <a:ln w="9525">
            <a:noFill/>
          </a:ln>
        </p:spPr>
      </p:pic>
      <p:pic>
        <p:nvPicPr>
          <p:cNvPr id="2154509" name="图片 2154508" descr="notes_icon"/>
          <p:cNvPicPr>
            <a:picLocks noChangeAspect="1"/>
          </p:cNvPicPr>
          <p:nvPr/>
        </p:nvPicPr>
        <p:blipFill>
          <a:blip r:embed="rId2"/>
          <a:stretch>
            <a:fillRect/>
          </a:stretch>
        </p:blipFill>
        <p:spPr>
          <a:xfrm>
            <a:off x="7443788" y="150813"/>
            <a:ext cx="442912" cy="387350"/>
          </a:xfrm>
          <a:prstGeom prst="rect">
            <a:avLst/>
          </a:prstGeom>
          <a:noFill/>
          <a:ln w="9525">
            <a:noFill/>
          </a:ln>
        </p:spPr>
      </p:pic>
      <p:pic>
        <p:nvPicPr>
          <p:cNvPr id="2154516" name="图片 2154515" descr="ribosome+mRNA 2"/>
          <p:cNvPicPr>
            <a:picLocks noChangeAspect="1"/>
          </p:cNvPicPr>
          <p:nvPr/>
        </p:nvPicPr>
        <p:blipFill>
          <a:blip r:embed="rId3"/>
          <a:srcRect r="13693"/>
          <a:stretch>
            <a:fillRect/>
          </a:stretch>
        </p:blipFill>
        <p:spPr>
          <a:xfrm>
            <a:off x="4856163" y="3916363"/>
            <a:ext cx="3968750" cy="2181225"/>
          </a:xfrm>
          <a:prstGeom prst="rect">
            <a:avLst/>
          </a:prstGeom>
          <a:noFill/>
          <a:ln w="9525">
            <a:noFill/>
          </a:ln>
        </p:spPr>
      </p:pic>
      <p:pic>
        <p:nvPicPr>
          <p:cNvPr id="2154517" name="图片 2154516" descr="ribosome+mRNA 1"/>
          <p:cNvPicPr>
            <a:picLocks noChangeAspect="1"/>
          </p:cNvPicPr>
          <p:nvPr/>
        </p:nvPicPr>
        <p:blipFill>
          <a:blip r:embed="rId4"/>
          <a:srcRect r="43869"/>
          <a:stretch>
            <a:fillRect/>
          </a:stretch>
        </p:blipFill>
        <p:spPr>
          <a:xfrm>
            <a:off x="5830888" y="795338"/>
            <a:ext cx="2994025" cy="21812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54517"/>
                                        </p:tgtEl>
                                        <p:attrNameLst>
                                          <p:attrName>style.visibility</p:attrName>
                                        </p:attrNameLst>
                                      </p:cBhvr>
                                      <p:to>
                                        <p:strVal val="visible"/>
                                      </p:to>
                                    </p:set>
                                    <p:animEffect transition="in" filter="wipe(left)">
                                      <p:cBhvr>
                                        <p:cTn id="7" dur="500"/>
                                        <p:tgtEl>
                                          <p:spTgt spid="21545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54503"/>
                                        </p:tgtEl>
                                        <p:attrNameLst>
                                          <p:attrName>style.visibility</p:attrName>
                                        </p:attrNameLst>
                                      </p:cBhvr>
                                      <p:to>
                                        <p:strVal val="visible"/>
                                      </p:to>
                                    </p:set>
                                    <p:animEffect transition="in" filter="dissolve">
                                      <p:cBhvr>
                                        <p:cTn id="12" dur="500"/>
                                        <p:tgtEl>
                                          <p:spTgt spid="215450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54504"/>
                                        </p:tgtEl>
                                        <p:attrNameLst>
                                          <p:attrName>style.visibility</p:attrName>
                                        </p:attrNameLst>
                                      </p:cBhvr>
                                      <p:to>
                                        <p:strVal val="visible"/>
                                      </p:to>
                                    </p:set>
                                    <p:animEffect transition="in" filter="dissolve">
                                      <p:cBhvr>
                                        <p:cTn id="17" dur="500"/>
                                        <p:tgtEl>
                                          <p:spTgt spid="2154504"/>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154516"/>
                                        </p:tgtEl>
                                        <p:attrNameLst>
                                          <p:attrName>style.visibility</p:attrName>
                                        </p:attrNameLst>
                                      </p:cBhvr>
                                      <p:to>
                                        <p:strVal val="visible"/>
                                      </p:to>
                                    </p:set>
                                    <p:animEffect transition="in" filter="wipe(left)">
                                      <p:cBhvr>
                                        <p:cTn id="21" dur="500"/>
                                        <p:tgtEl>
                                          <p:spTgt spid="2154516"/>
                                        </p:tgtEl>
                                      </p:cBhvr>
                                    </p:animEffect>
                                  </p:childTnLst>
                                </p:cTn>
                              </p:par>
                              <p:par>
                                <p:cTn id="22" presetID="1" presetClass="entr" presetSubtype="0" fill="hold" nodeType="withEffect">
                                  <p:stCondLst>
                                    <p:cond delay="0"/>
                                  </p:stCondLst>
                                  <p:childTnLst>
                                    <p:set>
                                      <p:cBhvr>
                                        <p:cTn id="23" dur="1" fill="hold">
                                          <p:stCondLst>
                                            <p:cond delay="0"/>
                                          </p:stCondLst>
                                        </p:cTn>
                                        <p:tgtEl>
                                          <p:spTgt spid="2154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4503" grpId="0"/>
      <p:bldP spid="215450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1234" name="标题 991233"/>
          <p:cNvSpPr>
            <a:spLocks noGrp="1"/>
          </p:cNvSpPr>
          <p:nvPr>
            <p:ph type="title"/>
          </p:nvPr>
        </p:nvSpPr>
        <p:spPr/>
        <p:txBody>
          <a:bodyPr anchor="ctr" anchorCtr="0"/>
          <a:p>
            <a:r>
              <a:rPr lang="en-GB" altLang="zh-CN"/>
              <a:t>Translation </a:t>
            </a:r>
            <a:endParaRPr lang="en-US" altLang="zh-CN"/>
          </a:p>
        </p:txBody>
      </p:sp>
      <p:pic>
        <p:nvPicPr>
          <p:cNvPr id="991237" name="图片 991236"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930833" name="Picture 17"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991240" name="图片 991239" descr="notes_icon"/>
          <p:cNvPicPr>
            <a:picLocks noChangeAspect="1"/>
          </p:cNvPicPr>
          <p:nvPr/>
        </p:nvPicPr>
        <p:blipFill>
          <a:blip r:embed="rId3"/>
          <a:stretch>
            <a:fillRect/>
          </a:stretch>
        </p:blipFill>
        <p:spPr>
          <a:xfrm>
            <a:off x="6973888" y="150813"/>
            <a:ext cx="442912" cy="387350"/>
          </a:xfrm>
          <a:prstGeom prst="rect">
            <a:avLst/>
          </a:prstGeom>
          <a:noFill/>
          <a:ln w="9525">
            <a:noFill/>
          </a:ln>
        </p:spPr>
      </p:pic>
      <p:pic>
        <p:nvPicPr>
          <p:cNvPr id="991242" name="ShockwaveFlash1JPG" descr="geneexpression_translation_animation"/>
          <p:cNvPicPr>
            <a:picLocks noChangeAspect="1"/>
          </p:cNvPicPr>
          <p:nvPr/>
        </p:nvPicPr>
        <p:blipFill>
          <a:blip r:embed="rId4"/>
          <a:stretch>
            <a:fillRect/>
          </a:stretch>
        </p:blipFill>
        <p:spPr>
          <a:xfrm>
            <a:off x="212725" y="800100"/>
            <a:ext cx="8699500" cy="5308600"/>
          </a:xfrm>
          <a:prstGeom prst="rect">
            <a:avLst/>
          </a:prstGeom>
          <a:noFill/>
          <a:ln w="25400">
            <a:noFill/>
          </a:ln>
        </p:spPr>
      </p:pic>
    </p:spTree>
    <p:controls>
      <mc:AlternateContent xmlns:mc="http://schemas.openxmlformats.org/markup-compatibility/2006">
        <mc:Choice xmlns:v="urn:schemas-microsoft-com:vml" Requires="v">
          <p:control spid="1027" name="" r:id="rId5" imgW="8699500" imgH="5308600"/>
        </mc:Choice>
        <mc:Fallback>
          <p:control name="" r:id="rId5" imgW="8699500" imgH="5308600">
            <p:pic>
              <p:nvPicPr>
                <p:cNvPr id="0" name="Host Control  1026"/>
                <p:cNvPicPr/>
                <p:nvPr/>
              </p:nvPicPr>
              <p:blipFill>
                <a:blip r:embed="rId6"/>
                <a:stretch>
                  <a:fillRect/>
                </a:stretch>
              </p:blipFill>
              <p:spPr>
                <a:xfrm>
                  <a:off x="212725" y="800100"/>
                  <a:ext cx="8699500" cy="5308600"/>
                </a:xfrm>
                <a:prstGeom prst="rect">
                  <a:avLst/>
                </a:prstGeom>
                <a:noFill/>
                <a:ln w="9525">
                  <a:noFill/>
                </a:ln>
              </p:spPr>
            </p:pic>
          </p:control>
        </mc:Fallback>
      </mc:AlternateContent>
    </p:controls>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22250" y="320040"/>
            <a:ext cx="7240588" cy="549275"/>
          </a:xfrm>
        </p:spPr>
        <p:txBody>
          <a:bodyPr/>
          <a:p>
            <a:r>
              <a:rPr lang="zh-CN" altLang="en-US">
                <a:sym typeface="+mn-ea"/>
              </a:rPr>
              <a:t>b) Translation</a:t>
            </a:r>
            <a:br>
              <a:rPr lang="zh-CN" altLang="en-US"/>
            </a:br>
            <a:endParaRPr lang="zh-CN" altLang="en-US"/>
          </a:p>
        </p:txBody>
      </p:sp>
      <p:sp>
        <p:nvSpPr>
          <p:cNvPr id="3" name="内容占位符 2"/>
          <p:cNvSpPr>
            <a:spLocks noGrp="1"/>
          </p:cNvSpPr>
          <p:nvPr>
            <p:ph idx="1"/>
          </p:nvPr>
        </p:nvSpPr>
        <p:spPr>
          <a:xfrm>
            <a:off x="222250" y="869315"/>
            <a:ext cx="8541385" cy="4526280"/>
          </a:xfrm>
        </p:spPr>
        <p:txBody>
          <a:bodyPr/>
          <a:p>
            <a:pPr marL="0" indent="0">
              <a:buNone/>
            </a:pPr>
            <a:r>
              <a:rPr lang="zh-CN" altLang="en-US" sz="2000"/>
              <a:t>Process by which the genetic code in </a:t>
            </a:r>
            <a:r>
              <a:rPr lang="zh-CN" altLang="en-US" sz="2000">
                <a:highlight>
                  <a:srgbClr val="FFFF00"/>
                </a:highlight>
              </a:rPr>
              <a:t>mRNA is read to</a:t>
            </a:r>
            <a:r>
              <a:rPr lang="en-US" altLang="zh-CN" sz="2000">
                <a:highlight>
                  <a:srgbClr val="FFFF00"/>
                </a:highlight>
              </a:rPr>
              <a:t> </a:t>
            </a:r>
            <a:r>
              <a:rPr lang="zh-CN" altLang="en-US" sz="2000">
                <a:highlight>
                  <a:srgbClr val="FFFF00"/>
                </a:highlight>
              </a:rPr>
              <a:t>make a protein.</a:t>
            </a:r>
            <a:endParaRPr lang="zh-CN" altLang="en-US" sz="2000">
              <a:highlight>
                <a:srgbClr val="FFFF00"/>
              </a:highlight>
            </a:endParaRPr>
          </a:p>
          <a:p>
            <a:pPr marL="0" indent="0">
              <a:buNone/>
            </a:pPr>
            <a:r>
              <a:rPr lang="en-US" altLang="zh-CN" sz="2000"/>
              <a:t>1</a:t>
            </a:r>
            <a:r>
              <a:rPr lang="zh-CN" altLang="en-US" sz="2000"/>
              <a:t>) every 3 bases (a codon) on mRNA codes for a</a:t>
            </a:r>
            <a:r>
              <a:rPr lang="en-US" altLang="zh-CN" sz="2000"/>
              <a:t> </a:t>
            </a:r>
            <a:r>
              <a:rPr lang="zh-CN" altLang="en-US" sz="2000"/>
              <a:t>specific </a:t>
            </a:r>
            <a:r>
              <a:rPr lang="zh-CN" altLang="en-US" sz="2000">
                <a:solidFill>
                  <a:srgbClr val="FF0000"/>
                </a:solidFill>
              </a:rPr>
              <a:t>anticodon which is carried by a transfer RNA</a:t>
            </a:r>
            <a:r>
              <a:rPr lang="en-US" altLang="zh-CN" sz="2000">
                <a:solidFill>
                  <a:srgbClr val="FF0000"/>
                </a:solidFill>
              </a:rPr>
              <a:t> </a:t>
            </a:r>
            <a:r>
              <a:rPr lang="zh-CN" altLang="en-US" sz="2000">
                <a:solidFill>
                  <a:srgbClr val="FF0000"/>
                </a:solidFill>
              </a:rPr>
              <a:t>(tRNA) molecule</a:t>
            </a:r>
            <a:endParaRPr lang="zh-CN" altLang="en-US" sz="2000">
              <a:solidFill>
                <a:srgbClr val="FF0000"/>
              </a:solidFill>
            </a:endParaRPr>
          </a:p>
          <a:p>
            <a:pPr marL="0" indent="0">
              <a:buNone/>
            </a:pPr>
            <a:r>
              <a:rPr lang="en-US" altLang="zh-CN" sz="2000">
                <a:ea typeface="宋体" panose="02010600030101010101" pitchFamily="2" charset="-122"/>
              </a:rPr>
              <a:t>2</a:t>
            </a:r>
            <a:r>
              <a:rPr lang="zh-CN" altLang="en-US" sz="2000">
                <a:ea typeface="宋体" panose="02010600030101010101" pitchFamily="2" charset="-122"/>
              </a:rPr>
              <a:t>）</a:t>
            </a:r>
            <a:r>
              <a:rPr lang="zh-CN" altLang="en-US" sz="2000"/>
              <a:t> </a:t>
            </a:r>
            <a:r>
              <a:rPr lang="zh-CN" altLang="en-US" sz="2000">
                <a:solidFill>
                  <a:srgbClr val="FF0000"/>
                </a:solidFill>
              </a:rPr>
              <a:t>each different tRNA is linked to a</a:t>
            </a:r>
            <a:r>
              <a:rPr lang="en-US" altLang="zh-CN" sz="2000">
                <a:solidFill>
                  <a:srgbClr val="FF0000"/>
                </a:solidFill>
              </a:rPr>
              <a:t> </a:t>
            </a:r>
            <a:r>
              <a:rPr lang="zh-CN" altLang="en-US" sz="2000">
                <a:solidFill>
                  <a:srgbClr val="FF0000"/>
                </a:solidFill>
              </a:rPr>
              <a:t>particular amino acid</a:t>
            </a:r>
            <a:endParaRPr lang="zh-CN" altLang="en-US" sz="2000">
              <a:solidFill>
                <a:srgbClr val="FF0000"/>
              </a:solidFill>
            </a:endParaRPr>
          </a:p>
          <a:p>
            <a:pPr marL="0" indent="0">
              <a:buNone/>
            </a:pPr>
            <a:r>
              <a:rPr lang="en-US" altLang="zh-CN" sz="2000">
                <a:solidFill>
                  <a:srgbClr val="FF0000"/>
                </a:solidFill>
                <a:ea typeface="宋体" panose="02010600030101010101" pitchFamily="2" charset="-122"/>
              </a:rPr>
              <a:t>process</a:t>
            </a:r>
            <a:r>
              <a:rPr lang="zh-CN" altLang="en-US" sz="2000">
                <a:solidFill>
                  <a:srgbClr val="FF0000"/>
                </a:solidFill>
                <a:ea typeface="宋体" panose="02010600030101010101" pitchFamily="2" charset="-122"/>
              </a:rPr>
              <a:t>：</a:t>
            </a:r>
            <a:endParaRPr lang="zh-CN" altLang="en-US" sz="2000">
              <a:solidFill>
                <a:srgbClr val="FF0000"/>
              </a:solidFill>
              <a:ea typeface="宋体" panose="02010600030101010101" pitchFamily="2" charset="-122"/>
            </a:endParaRPr>
          </a:p>
          <a:p>
            <a:pPr marL="0" indent="0">
              <a:buNone/>
            </a:pPr>
            <a:r>
              <a:rPr lang="en-US" altLang="zh-CN" sz="2000">
                <a:sym typeface="+mn-ea"/>
              </a:rPr>
              <a:t>1</a:t>
            </a:r>
            <a:r>
              <a:rPr lang="zh-CN" altLang="en-US" sz="2000">
                <a:ea typeface="宋体" panose="02010600030101010101" pitchFamily="2" charset="-122"/>
                <a:sym typeface="+mn-ea"/>
              </a:rPr>
              <a:t>）</a:t>
            </a:r>
            <a:r>
              <a:rPr lang="zh-CN" altLang="en-US" sz="2000">
                <a:sym typeface="+mn-ea"/>
              </a:rPr>
              <a:t>mRNA leaves the nucleus and binds to the</a:t>
            </a:r>
            <a:r>
              <a:rPr lang="en-US" altLang="zh-CN" sz="2000">
                <a:highlight>
                  <a:srgbClr val="FFFF00"/>
                </a:highlight>
                <a:sym typeface="+mn-ea"/>
              </a:rPr>
              <a:t> </a:t>
            </a:r>
            <a:r>
              <a:rPr lang="zh-CN" altLang="en-US" sz="2000">
                <a:highlight>
                  <a:srgbClr val="FFFF00"/>
                </a:highlight>
                <a:sym typeface="+mn-ea"/>
              </a:rPr>
              <a:t>ribosom</a:t>
            </a:r>
            <a:r>
              <a:rPr lang="en-US" altLang="zh-CN" sz="2000">
                <a:highlight>
                  <a:srgbClr val="FFFF00"/>
                </a:highlight>
                <a:sym typeface="+mn-ea"/>
              </a:rPr>
              <a:t>e</a:t>
            </a:r>
            <a:endParaRPr lang="zh-CN" altLang="en-US" sz="2000">
              <a:highlight>
                <a:srgbClr val="FFFF00"/>
              </a:highlight>
              <a:sym typeface="+mn-ea"/>
            </a:endParaRPr>
          </a:p>
          <a:p>
            <a:pPr marL="0" indent="0">
              <a:buNone/>
            </a:pPr>
            <a:r>
              <a:rPr lang="en-US" altLang="zh-CN" sz="2000">
                <a:highlight>
                  <a:srgbClr val="FFFF00"/>
                </a:highlight>
                <a:sym typeface="+mn-ea"/>
              </a:rPr>
              <a:t>2</a:t>
            </a:r>
            <a:r>
              <a:rPr lang="zh-CN" altLang="en-US" sz="2000">
                <a:highlight>
                  <a:srgbClr val="FFFF00"/>
                </a:highlight>
                <a:sym typeface="+mn-ea"/>
              </a:rPr>
              <a:t>) an initiator tRNA</a:t>
            </a:r>
            <a:r>
              <a:rPr lang="en-US" altLang="zh-CN" sz="2000">
                <a:highlight>
                  <a:srgbClr val="FFFF00"/>
                </a:highlight>
                <a:sym typeface="+mn-ea"/>
              </a:rPr>
              <a:t> carriers amino acid to</a:t>
            </a:r>
            <a:r>
              <a:rPr lang="zh-CN" altLang="en-US" sz="2000">
                <a:highlight>
                  <a:srgbClr val="FFFF00"/>
                </a:highlight>
                <a:sym typeface="+mn-ea"/>
              </a:rPr>
              <a:t> adheres to a START codon：</a:t>
            </a:r>
            <a:r>
              <a:rPr lang="en-US" altLang="zh-CN" sz="2000">
                <a:highlight>
                  <a:srgbClr val="FFFF00"/>
                </a:highlight>
                <a:sym typeface="+mn-ea"/>
              </a:rPr>
              <a:t>AUG</a:t>
            </a:r>
            <a:endParaRPr lang="zh-CN" altLang="en-US" sz="2000">
              <a:highlight>
                <a:srgbClr val="FFFF00"/>
              </a:highlight>
            </a:endParaRPr>
          </a:p>
          <a:p>
            <a:pPr marL="0" indent="0">
              <a:buNone/>
            </a:pPr>
            <a:r>
              <a:rPr lang="en-US" altLang="zh-CN" sz="2000">
                <a:highlight>
                  <a:srgbClr val="FFFF00"/>
                </a:highlight>
                <a:sym typeface="+mn-ea"/>
              </a:rPr>
              <a:t>3</a:t>
            </a:r>
            <a:r>
              <a:rPr lang="zh-CN" altLang="en-US" sz="2000">
                <a:highlight>
                  <a:srgbClr val="FFFF00"/>
                </a:highlight>
                <a:sym typeface="+mn-ea"/>
              </a:rPr>
              <a:t>) </a:t>
            </a:r>
            <a:r>
              <a:rPr lang="zh-CN" altLang="en-US" sz="2000">
                <a:sym typeface="+mn-ea"/>
              </a:rPr>
              <a:t>the</a:t>
            </a:r>
            <a:r>
              <a:rPr lang="en-US" altLang="zh-CN" sz="2000">
                <a:sym typeface="+mn-ea"/>
              </a:rPr>
              <a:t> next</a:t>
            </a:r>
            <a:r>
              <a:rPr lang="zh-CN" altLang="en-US" sz="2000">
                <a:sym typeface="+mn-ea"/>
              </a:rPr>
              <a:t> tRNA </a:t>
            </a:r>
            <a:r>
              <a:rPr lang="en-US" altLang="zh-CN" sz="2000">
                <a:sym typeface="+mn-ea"/>
              </a:rPr>
              <a:t> </a:t>
            </a:r>
            <a:r>
              <a:rPr lang="zh-CN" altLang="en-US" sz="2000"/>
              <a:t>enters the ribosome carrying an</a:t>
            </a:r>
            <a:r>
              <a:rPr lang="zh-CN" altLang="en-US" sz="2000">
                <a:solidFill>
                  <a:srgbClr val="FF0000"/>
                </a:solidFill>
              </a:rPr>
              <a:t> amino</a:t>
            </a:r>
            <a:r>
              <a:rPr lang="en-US" altLang="zh-CN" sz="2000">
                <a:solidFill>
                  <a:srgbClr val="FF0000"/>
                </a:solidFill>
              </a:rPr>
              <a:t> </a:t>
            </a:r>
            <a:r>
              <a:rPr lang="zh-CN" altLang="en-US" sz="2000">
                <a:solidFill>
                  <a:srgbClr val="FF0000"/>
                </a:solidFill>
              </a:rPr>
              <a:t>acid with it which becomes covalently bound to</a:t>
            </a:r>
            <a:r>
              <a:rPr lang="en-US" altLang="zh-CN" sz="2000">
                <a:solidFill>
                  <a:srgbClr val="FF0000"/>
                </a:solidFill>
              </a:rPr>
              <a:t> </a:t>
            </a:r>
            <a:r>
              <a:rPr lang="zh-CN" altLang="en-US" sz="2000">
                <a:solidFill>
                  <a:srgbClr val="FF0000"/>
                </a:solidFill>
              </a:rPr>
              <a:t>methionine from the initiator tRNA</a:t>
            </a:r>
            <a:endParaRPr lang="zh-CN" altLang="en-US" sz="2000">
              <a:solidFill>
                <a:srgbClr val="FF0000"/>
              </a:solidFill>
            </a:endParaRPr>
          </a:p>
          <a:p>
            <a:pPr marL="0" indent="0">
              <a:buNone/>
            </a:pPr>
            <a:endParaRPr lang="zh-CN" altLang="en-US" sz="2000">
              <a:solidFill>
                <a:srgbClr val="FF0000"/>
              </a:solidFill>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100" name="文本框 99"/>
          <p:cNvSpPr txBox="1"/>
          <p:nvPr/>
        </p:nvSpPr>
        <p:spPr>
          <a:xfrm>
            <a:off x="701675" y="1305560"/>
            <a:ext cx="7908925" cy="3014980"/>
          </a:xfrm>
          <a:prstGeom prst="rect">
            <a:avLst/>
          </a:prstGeom>
          <a:noFill/>
          <a:ln w="9525">
            <a:noFill/>
          </a:ln>
        </p:spPr>
        <p:txBody>
          <a:bodyPr wrap="square">
            <a:spAutoFit/>
          </a:bodyPr>
          <a:p>
            <a:r>
              <a:rPr lang="en-US" sz="2000">
                <a:latin typeface="Times New Roman" panose="02020603050405020304" pitchFamily="18" charset="0"/>
              </a:rPr>
              <a:t>(i) know the basic structure of mononucleotides</a:t>
            </a:r>
            <a:r>
              <a:rPr lang="en-US" sz="200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rPr>
              <a:t>and the structures of DNA and RNA </a:t>
            </a:r>
            <a:endParaRPr lang="en-US" sz="2000">
              <a:latin typeface="Times New Roman" panose="02020603050405020304" pitchFamily="18" charset="0"/>
            </a:endParaRPr>
          </a:p>
          <a:p>
            <a:r>
              <a:rPr lang="en-US" sz="2000">
                <a:latin typeface="Times New Roman" panose="02020603050405020304" pitchFamily="18" charset="0"/>
              </a:rPr>
              <a:t>(ii) know the formation of the DNA double helix</a:t>
            </a:r>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rPr>
              <a:t>(iiii) understand the process of DNA replication, including the role of DNA polymerase(iv) understand how Meselson and Stahl’s classic experiment provided new data that</a:t>
            </a:r>
            <a:r>
              <a:rPr lang="en-US" sz="200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rPr>
              <a:t>supported the accepted theory of replication of DNA and refuted competingtheories</a:t>
            </a:r>
            <a:endParaRPr lang="en-US" altLang="en-US" sz="2000">
              <a:latin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100" name="图片 99"/>
          <p:cNvPicPr/>
          <p:nvPr/>
        </p:nvPicPr>
        <p:blipFill>
          <a:blip r:embed="rId1"/>
          <a:stretch>
            <a:fillRect/>
          </a:stretch>
        </p:blipFill>
        <p:spPr>
          <a:xfrm>
            <a:off x="2729484" y="114300"/>
            <a:ext cx="3304032" cy="6248400"/>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277495" y="955040"/>
            <a:ext cx="8229600" cy="4526280"/>
          </a:xfrm>
        </p:spPr>
        <p:txBody>
          <a:bodyPr/>
          <a:p>
            <a:pPr marL="0" indent="0">
              <a:buNone/>
            </a:pPr>
            <a:r>
              <a:rPr lang="en-US" altLang="zh-CN" sz="2000">
                <a:ea typeface="宋体" panose="02010600030101010101" pitchFamily="2" charset="-122"/>
              </a:rPr>
              <a:t>4</a:t>
            </a:r>
            <a:r>
              <a:rPr lang="zh-CN" altLang="en-US" sz="2000">
                <a:ea typeface="宋体" panose="02010600030101010101" pitchFamily="2" charset="-122"/>
              </a:rPr>
              <a:t>）</a:t>
            </a:r>
            <a:r>
              <a:rPr lang="en-US" altLang="zh-CN" sz="2000">
                <a:ea typeface="宋体" panose="02010600030101010101" pitchFamily="2" charset="-122"/>
              </a:rPr>
              <a:t>moving of ribosome</a:t>
            </a:r>
            <a:r>
              <a:rPr lang="zh-CN" altLang="en-US" sz="2000">
                <a:ea typeface="宋体" panose="02010600030101010101" pitchFamily="2" charset="-122"/>
              </a:rPr>
              <a:t>，</a:t>
            </a:r>
            <a:r>
              <a:rPr lang="en-US" altLang="zh-CN" sz="2000">
                <a:ea typeface="宋体" panose="02010600030101010101" pitchFamily="2" charset="-122"/>
              </a:rPr>
              <a:t>a </a:t>
            </a:r>
            <a:r>
              <a:rPr lang="zh-CN" altLang="en-US" sz="2000"/>
              <a:t>new amino acid </a:t>
            </a:r>
            <a:r>
              <a:rPr lang="en-US" altLang="zh-CN" sz="2000"/>
              <a:t>carried by</a:t>
            </a:r>
            <a:r>
              <a:rPr lang="zh-CN" altLang="en-US" sz="2000"/>
              <a:t> new tRNA links the first two，</a:t>
            </a:r>
            <a:r>
              <a:rPr lang="zh-CN" altLang="en-US" sz="2000">
                <a:highlight>
                  <a:srgbClr val="FFFF00"/>
                </a:highlight>
                <a:sym typeface="+mn-ea"/>
              </a:rPr>
              <a:t>first tRNA detaches</a:t>
            </a:r>
            <a:endParaRPr lang="zh-CN" altLang="en-US" sz="2000"/>
          </a:p>
          <a:p>
            <a:pPr marL="0" indent="0">
              <a:buNone/>
            </a:pPr>
            <a:r>
              <a:rPr lang="en-US" altLang="zh-CN" sz="2000">
                <a:ea typeface="宋体" panose="02010600030101010101" pitchFamily="2" charset="-122"/>
              </a:rPr>
              <a:t>5</a:t>
            </a:r>
            <a:r>
              <a:rPr lang="zh-CN" altLang="en-US" sz="2000">
                <a:ea typeface="宋体" panose="02010600030101010101" pitchFamily="2" charset="-122"/>
              </a:rPr>
              <a:t>） this polypeptide chain continues to grow till a</a:t>
            </a:r>
            <a:r>
              <a:rPr lang="en-US" altLang="zh-CN" sz="2000">
                <a:ea typeface="宋体" panose="02010600030101010101" pitchFamily="2" charset="-122"/>
              </a:rPr>
              <a:t> </a:t>
            </a:r>
            <a:r>
              <a:rPr lang="zh-CN" altLang="en-US" sz="2000">
                <a:ea typeface="宋体" panose="02010600030101010101" pitchFamily="2" charset="-122"/>
              </a:rPr>
              <a:t>STOP codon is reached</a:t>
            </a:r>
            <a:endParaRPr lang="zh-CN" altLang="en-US" sz="2000">
              <a:ea typeface="宋体" panose="02010600030101010101" pitchFamily="2" charset="-122"/>
            </a:endParaRPr>
          </a:p>
        </p:txBody>
      </p:sp>
      <p:pic>
        <p:nvPicPr>
          <p:cNvPr id="111" name="图片 110"/>
          <p:cNvPicPr/>
          <p:nvPr/>
        </p:nvPicPr>
        <p:blipFill>
          <a:blip r:embed="rId1"/>
          <a:stretch>
            <a:fillRect/>
          </a:stretch>
        </p:blipFill>
        <p:spPr>
          <a:xfrm>
            <a:off x="2706370" y="3429000"/>
            <a:ext cx="6457950" cy="3295650"/>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0"/>
          </p:nvPr>
        </p:nvSpPr>
        <p:spPr/>
        <p:txBody>
          <a:bodyPr/>
          <a:lstStyle/>
          <a:p>
            <a:fld id="{C896265C-861C-3442-8EF5-8DF0EA85E3C1}" type="slidenum">
              <a:rPr lang="en-GB" sz="1800" smtClean="0">
                <a:solidFill>
                  <a:prstClr val="black">
                    <a:tint val="75000"/>
                  </a:prstClr>
                </a:solidFill>
              </a:rPr>
            </a:fld>
            <a:endParaRPr lang="en-GB" sz="1800">
              <a:solidFill>
                <a:prstClr val="black">
                  <a:tint val="75000"/>
                </a:prstClr>
              </a:solidFill>
            </a:endParaRPr>
          </a:p>
        </p:txBody>
      </p:sp>
      <p:sp>
        <p:nvSpPr>
          <p:cNvPr id="4" name="Text Placeholder 3"/>
          <p:cNvSpPr>
            <a:spLocks noGrp="1"/>
          </p:cNvSpPr>
          <p:nvPr>
            <p:ph type="body" sz="quarter" idx="12"/>
          </p:nvPr>
        </p:nvSpPr>
        <p:spPr/>
        <p:txBody>
          <a:bodyPr/>
          <a:lstStyle/>
          <a:p>
            <a:r>
              <a:rPr lang="en-GB" dirty="0"/>
              <a:t>Protein synthesis – Translation</a:t>
            </a:r>
            <a:endParaRPr lang="en-GB" dirty="0"/>
          </a:p>
        </p:txBody>
      </p:sp>
      <p:sp>
        <p:nvSpPr>
          <p:cNvPr id="193" name="Content Placeholder 1"/>
          <p:cNvSpPr>
            <a:spLocks noGrp="1"/>
          </p:cNvSpPr>
          <p:nvPr>
            <p:ph idx="1"/>
          </p:nvPr>
        </p:nvSpPr>
        <p:spPr>
          <a:xfrm>
            <a:off x="302260" y="1532890"/>
            <a:ext cx="8609965" cy="4051300"/>
          </a:xfrm>
        </p:spPr>
        <p:txBody>
          <a:bodyPr>
            <a:normAutofit/>
          </a:bodyPr>
          <a:lstStyle/>
          <a:p>
            <a:pPr algn="just"/>
            <a:r>
              <a:rPr lang="en-GB" sz="2400" dirty="0"/>
              <a:t>The protein is now formed and can be folded into it’s 3D shape.</a:t>
            </a:r>
            <a:endParaRPr lang="en-GB" sz="2400" dirty="0"/>
          </a:p>
          <a:p>
            <a:pPr algn="just"/>
            <a:endParaRPr lang="en-GB" sz="2400" dirty="0"/>
          </a:p>
          <a:p>
            <a:pPr algn="just"/>
            <a:endParaRPr lang="en-GB" sz="2400" dirty="0"/>
          </a:p>
          <a:p>
            <a:pPr algn="just"/>
            <a:endParaRPr lang="en-GB" sz="2400" dirty="0"/>
          </a:p>
          <a:p>
            <a:pPr algn="just"/>
            <a:endParaRPr lang="en-GB" sz="2400" dirty="0"/>
          </a:p>
          <a:p>
            <a:pPr algn="just"/>
            <a:r>
              <a:rPr lang="en-GB" sz="2400" dirty="0"/>
              <a:t>The mRNA is released by the ribosome and can be reused.</a:t>
            </a:r>
            <a:endParaRPr lang="en-GB" sz="2400" dirty="0"/>
          </a:p>
          <a:p>
            <a:pPr algn="just"/>
            <a:r>
              <a:rPr lang="en-GB" sz="2400" dirty="0"/>
              <a:t>The ribosome will also be able to start the process all over again.</a:t>
            </a:r>
            <a:endParaRPr lang="en-GB" sz="2400" dirty="0"/>
          </a:p>
        </p:txBody>
      </p:sp>
      <p:grpSp>
        <p:nvGrpSpPr>
          <p:cNvPr id="5" name="组合 4"/>
          <p:cNvGrpSpPr/>
          <p:nvPr/>
        </p:nvGrpSpPr>
        <p:grpSpPr>
          <a:xfrm>
            <a:off x="1470025" y="2827020"/>
            <a:ext cx="5889625" cy="669290"/>
            <a:chOff x="2314" y="5593"/>
            <a:chExt cx="9275" cy="1054"/>
          </a:xfrm>
        </p:grpSpPr>
        <p:sp>
          <p:nvSpPr>
            <p:cNvPr id="194" name="Oval 193"/>
            <p:cNvSpPr/>
            <p:nvPr/>
          </p:nvSpPr>
          <p:spPr>
            <a:xfrm>
              <a:off x="2314" y="5645"/>
              <a:ext cx="1059" cy="1002"/>
            </a:xfrm>
            <a:prstGeom prst="ellipse">
              <a:avLst/>
            </a:prstGeom>
            <a:solidFill>
              <a:srgbClr val="EBF1DE"/>
            </a:solidFill>
            <a:ln>
              <a:solidFill>
                <a:srgbClr val="4F6228"/>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600"/>
              <a:endParaRPr lang="en-GB" sz="1200" b="1" dirty="0">
                <a:solidFill>
                  <a:srgbClr val="9BBB59">
                    <a:lumMod val="50000"/>
                  </a:srgbClr>
                </a:solidFill>
              </a:endParaRPr>
            </a:p>
          </p:txBody>
        </p:sp>
        <p:sp>
          <p:nvSpPr>
            <p:cNvPr id="195" name="Oval 194"/>
            <p:cNvSpPr/>
            <p:nvPr/>
          </p:nvSpPr>
          <p:spPr>
            <a:xfrm>
              <a:off x="3888" y="5628"/>
              <a:ext cx="1059" cy="1002"/>
            </a:xfrm>
            <a:prstGeom prst="ellipse">
              <a:avLst/>
            </a:prstGeom>
            <a:solidFill>
              <a:schemeClr val="accent6">
                <a:lumMod val="40000"/>
                <a:lumOff val="60000"/>
              </a:schemeClr>
            </a:solidFill>
            <a:ln>
              <a:solidFill>
                <a:srgbClr val="4F6228"/>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600"/>
              <a:endParaRPr lang="en-GB" sz="1200" b="1" dirty="0">
                <a:solidFill>
                  <a:srgbClr val="9BBB59">
                    <a:lumMod val="50000"/>
                  </a:srgbClr>
                </a:solidFill>
              </a:endParaRPr>
            </a:p>
          </p:txBody>
        </p:sp>
        <p:cxnSp>
          <p:nvCxnSpPr>
            <p:cNvPr id="196" name="Straight Connector 195"/>
            <p:cNvCxnSpPr>
              <a:stCxn id="194" idx="6"/>
              <a:endCxn id="195" idx="2"/>
            </p:cNvCxnSpPr>
            <p:nvPr/>
          </p:nvCxnSpPr>
          <p:spPr>
            <a:xfrm flipV="1">
              <a:off x="3373" y="6129"/>
              <a:ext cx="515" cy="17"/>
            </a:xfrm>
            <a:prstGeom prst="line">
              <a:avLst/>
            </a:prstGeom>
            <a:ln w="38100" cmpd="sng"/>
          </p:spPr>
          <p:style>
            <a:lnRef idx="2">
              <a:schemeClr val="dk1"/>
            </a:lnRef>
            <a:fillRef idx="0">
              <a:schemeClr val="dk1"/>
            </a:fillRef>
            <a:effectRef idx="1">
              <a:schemeClr val="dk1"/>
            </a:effectRef>
            <a:fontRef idx="minor">
              <a:schemeClr val="tx1"/>
            </a:fontRef>
          </p:style>
        </p:cxnSp>
        <p:sp>
          <p:nvSpPr>
            <p:cNvPr id="197" name="Oval 196"/>
            <p:cNvSpPr/>
            <p:nvPr/>
          </p:nvSpPr>
          <p:spPr>
            <a:xfrm>
              <a:off x="5524" y="5645"/>
              <a:ext cx="1059" cy="1002"/>
            </a:xfrm>
            <a:prstGeom prst="ellipse">
              <a:avLst/>
            </a:prstGeom>
            <a:solidFill>
              <a:schemeClr val="tx2">
                <a:lumMod val="20000"/>
                <a:lumOff val="80000"/>
              </a:schemeClr>
            </a:solidFill>
            <a:ln>
              <a:solidFill>
                <a:srgbClr val="4F6228"/>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600"/>
              <a:endParaRPr lang="en-GB" sz="1200" b="1" dirty="0">
                <a:solidFill>
                  <a:srgbClr val="9BBB59">
                    <a:lumMod val="50000"/>
                  </a:srgbClr>
                </a:solidFill>
              </a:endParaRPr>
            </a:p>
          </p:txBody>
        </p:sp>
        <p:cxnSp>
          <p:nvCxnSpPr>
            <p:cNvPr id="198" name="Straight Connector 197"/>
            <p:cNvCxnSpPr>
              <a:endCxn id="197" idx="2"/>
            </p:cNvCxnSpPr>
            <p:nvPr/>
          </p:nvCxnSpPr>
          <p:spPr>
            <a:xfrm>
              <a:off x="4947" y="6129"/>
              <a:ext cx="577" cy="17"/>
            </a:xfrm>
            <a:prstGeom prst="line">
              <a:avLst/>
            </a:prstGeom>
            <a:ln w="38100" cmpd="sng"/>
          </p:spPr>
          <p:style>
            <a:lnRef idx="2">
              <a:schemeClr val="dk1"/>
            </a:lnRef>
            <a:fillRef idx="0">
              <a:schemeClr val="dk1"/>
            </a:fillRef>
            <a:effectRef idx="1">
              <a:schemeClr val="dk1"/>
            </a:effectRef>
            <a:fontRef idx="minor">
              <a:schemeClr val="tx1"/>
            </a:fontRef>
          </p:style>
        </p:cxnSp>
        <p:sp>
          <p:nvSpPr>
            <p:cNvPr id="199" name="Oval 198"/>
            <p:cNvSpPr/>
            <p:nvPr/>
          </p:nvSpPr>
          <p:spPr>
            <a:xfrm>
              <a:off x="7100" y="5616"/>
              <a:ext cx="1059" cy="1002"/>
            </a:xfrm>
            <a:prstGeom prst="ellipse">
              <a:avLst/>
            </a:prstGeom>
            <a:solidFill>
              <a:schemeClr val="accent2">
                <a:lumMod val="20000"/>
                <a:lumOff val="80000"/>
              </a:schemeClr>
            </a:solidFill>
            <a:ln>
              <a:solidFill>
                <a:srgbClr val="4F6228"/>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600"/>
              <a:endParaRPr lang="en-GB" sz="1200" b="1" dirty="0">
                <a:solidFill>
                  <a:srgbClr val="9BBB59">
                    <a:lumMod val="50000"/>
                  </a:srgbClr>
                </a:solidFill>
              </a:endParaRPr>
            </a:p>
          </p:txBody>
        </p:sp>
        <p:cxnSp>
          <p:nvCxnSpPr>
            <p:cNvPr id="200" name="Straight Connector 199"/>
            <p:cNvCxnSpPr>
              <a:endCxn id="199" idx="2"/>
            </p:cNvCxnSpPr>
            <p:nvPr/>
          </p:nvCxnSpPr>
          <p:spPr>
            <a:xfrm flipV="1">
              <a:off x="6563" y="6117"/>
              <a:ext cx="537" cy="4"/>
            </a:xfrm>
            <a:prstGeom prst="line">
              <a:avLst/>
            </a:prstGeom>
            <a:ln w="38100" cmpd="sng"/>
          </p:spPr>
          <p:style>
            <a:lnRef idx="2">
              <a:schemeClr val="dk1"/>
            </a:lnRef>
            <a:fillRef idx="0">
              <a:schemeClr val="dk1"/>
            </a:fillRef>
            <a:effectRef idx="1">
              <a:schemeClr val="dk1"/>
            </a:effectRef>
            <a:fontRef idx="minor">
              <a:schemeClr val="tx1"/>
            </a:fontRef>
          </p:style>
        </p:cxnSp>
        <p:sp>
          <p:nvSpPr>
            <p:cNvPr id="201" name="Oval 200"/>
            <p:cNvSpPr/>
            <p:nvPr/>
          </p:nvSpPr>
          <p:spPr>
            <a:xfrm>
              <a:off x="8980" y="5611"/>
              <a:ext cx="1059" cy="1002"/>
            </a:xfrm>
            <a:prstGeom prst="ellipse">
              <a:avLst/>
            </a:prstGeom>
            <a:solidFill>
              <a:schemeClr val="tx2">
                <a:lumMod val="20000"/>
                <a:lumOff val="80000"/>
              </a:schemeClr>
            </a:solidFill>
            <a:ln>
              <a:solidFill>
                <a:srgbClr val="4F6228"/>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600"/>
              <a:endParaRPr lang="en-GB" sz="1200" b="1" dirty="0">
                <a:solidFill>
                  <a:srgbClr val="9BBB59">
                    <a:lumMod val="50000"/>
                  </a:srgbClr>
                </a:solidFill>
              </a:endParaRPr>
            </a:p>
          </p:txBody>
        </p:sp>
        <p:cxnSp>
          <p:nvCxnSpPr>
            <p:cNvPr id="202" name="Straight Connector 201"/>
            <p:cNvCxnSpPr>
              <a:endCxn id="201" idx="2"/>
            </p:cNvCxnSpPr>
            <p:nvPr/>
          </p:nvCxnSpPr>
          <p:spPr>
            <a:xfrm>
              <a:off x="8159" y="6110"/>
              <a:ext cx="821" cy="2"/>
            </a:xfrm>
            <a:prstGeom prst="line">
              <a:avLst/>
            </a:prstGeom>
            <a:ln w="38100" cmpd="sng"/>
          </p:spPr>
          <p:style>
            <a:lnRef idx="2">
              <a:schemeClr val="dk1"/>
            </a:lnRef>
            <a:fillRef idx="0">
              <a:schemeClr val="dk1"/>
            </a:fillRef>
            <a:effectRef idx="1">
              <a:schemeClr val="dk1"/>
            </a:effectRef>
            <a:fontRef idx="minor">
              <a:schemeClr val="tx1"/>
            </a:fontRef>
          </p:style>
        </p:cxnSp>
        <p:sp>
          <p:nvSpPr>
            <p:cNvPr id="203" name="Oval 202"/>
            <p:cNvSpPr/>
            <p:nvPr/>
          </p:nvSpPr>
          <p:spPr>
            <a:xfrm>
              <a:off x="10531" y="5593"/>
              <a:ext cx="1059" cy="1002"/>
            </a:xfrm>
            <a:prstGeom prst="ellipse">
              <a:avLst/>
            </a:prstGeom>
            <a:solidFill>
              <a:schemeClr val="accent4">
                <a:lumMod val="20000"/>
                <a:lumOff val="80000"/>
              </a:schemeClr>
            </a:solidFill>
            <a:ln>
              <a:solidFill>
                <a:srgbClr val="4F6228"/>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600"/>
              <a:endParaRPr lang="en-GB" sz="1200" b="1" dirty="0">
                <a:solidFill>
                  <a:srgbClr val="9BBB59">
                    <a:lumMod val="50000"/>
                  </a:srgbClr>
                </a:solidFill>
              </a:endParaRPr>
            </a:p>
          </p:txBody>
        </p:sp>
        <p:cxnSp>
          <p:nvCxnSpPr>
            <p:cNvPr id="204" name="Straight Connector 203"/>
            <p:cNvCxnSpPr>
              <a:stCxn id="201" idx="6"/>
            </p:cNvCxnSpPr>
            <p:nvPr/>
          </p:nvCxnSpPr>
          <p:spPr>
            <a:xfrm flipV="1">
              <a:off x="10039" y="6110"/>
              <a:ext cx="502" cy="2"/>
            </a:xfrm>
            <a:prstGeom prst="line">
              <a:avLst/>
            </a:prstGeom>
            <a:ln w="38100" cmpd="sng"/>
          </p:spPr>
          <p:style>
            <a:lnRef idx="2">
              <a:schemeClr val="dk1"/>
            </a:lnRef>
            <a:fillRef idx="0">
              <a:schemeClr val="dk1"/>
            </a:fillRef>
            <a:effectRef idx="1">
              <a:schemeClr val="dk1"/>
            </a:effectRef>
            <a:fontRef idx="minor">
              <a:schemeClr val="tx1"/>
            </a:fontRef>
          </p:style>
        </p:cxnSp>
      </p:grpSp>
      <p:sp>
        <p:nvSpPr>
          <p:cNvPr id="2" name="文本占位符 1"/>
          <p:cNvSpPr/>
          <p:nvPr>
            <p:ph type="body" sz="quarter" idx="11"/>
          </p:nvPr>
        </p:nvSpPr>
        <p:spPr/>
        <p:txBody>
          <a:bodyPr/>
          <a:p>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3">
                                            <p:txEl>
                                              <p:pRg st="5" end="5"/>
                                            </p:txEl>
                                          </p:spTgt>
                                        </p:tgtEl>
                                        <p:attrNameLst>
                                          <p:attrName>style.visibility</p:attrName>
                                        </p:attrNameLst>
                                      </p:cBhvr>
                                      <p:to>
                                        <p:strVal val="visible"/>
                                      </p:to>
                                    </p:set>
                                    <p:anim calcmode="lin" valueType="num">
                                      <p:cBhvr additive="base">
                                        <p:cTn id="7" dur="500" fill="hold"/>
                                        <p:tgtEl>
                                          <p:spTgt spid="19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3">
                                            <p:txEl>
                                              <p:pRg st="6" end="6"/>
                                            </p:txEl>
                                          </p:spTgt>
                                        </p:tgtEl>
                                        <p:attrNameLst>
                                          <p:attrName>style.visibility</p:attrName>
                                        </p:attrNameLst>
                                      </p:cBhvr>
                                      <p:to>
                                        <p:strVal val="visible"/>
                                      </p:to>
                                    </p:set>
                                    <p:anim calcmode="lin" valueType="num">
                                      <p:cBhvr additive="base">
                                        <p:cTn id="13" dur="500" fill="hold"/>
                                        <p:tgtEl>
                                          <p:spTgt spid="193">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222250" y="53975"/>
            <a:ext cx="8520430" cy="4650740"/>
          </a:xfrm>
          <a:prstGeom prst="rect">
            <a:avLst/>
          </a:prstGeom>
        </p:spPr>
      </p:pic>
      <p:pic>
        <p:nvPicPr>
          <p:cNvPr id="114" name="图片 113"/>
          <p:cNvPicPr/>
          <p:nvPr/>
        </p:nvPicPr>
        <p:blipFill>
          <a:blip r:embed="rId3"/>
          <a:stretch>
            <a:fillRect/>
          </a:stretch>
        </p:blipFill>
        <p:spPr>
          <a:xfrm>
            <a:off x="1031875" y="4779645"/>
            <a:ext cx="2286000" cy="1524000"/>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39811" name="标题 2039810"/>
          <p:cNvSpPr>
            <a:spLocks noGrp="1"/>
          </p:cNvSpPr>
          <p:nvPr>
            <p:ph type="title" idx="4294967295"/>
          </p:nvPr>
        </p:nvSpPr>
        <p:spPr/>
        <p:txBody>
          <a:bodyPr anchor="ctr" anchorCtr="0"/>
          <a:p>
            <a:r>
              <a:rPr lang="en-GB" altLang="zh-CN"/>
              <a:t>Stages of protein synthesis</a:t>
            </a:r>
            <a:endParaRPr lang="en-GB" altLang="zh-CN"/>
          </a:p>
        </p:txBody>
      </p:sp>
      <p:pic>
        <p:nvPicPr>
          <p:cNvPr id="2039813" name="图片 2039812"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2039815" name="图片 2039814"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ontrols>
      <mc:AlternateContent xmlns:mc="http://schemas.openxmlformats.org/markup-compatibility/2006">
        <mc:Choice xmlns:v="urn:schemas-microsoft-com:vml" Requires="v">
          <p:control spid="2039817" name="" r:id="rId3" imgW="8699500" imgH="5308600"/>
        </mc:Choice>
        <mc:Fallback>
          <p:control name="" r:id="rId3" imgW="8699500" imgH="5308600">
            <p:pic>
              <p:nvPicPr>
                <p:cNvPr id="0" name="Host Control  2039816"/>
                <p:cNvPicPr/>
                <p:nvPr/>
              </p:nvPicPr>
              <p:blipFill>
                <a:blip r:embed="rId4"/>
                <a:stretch>
                  <a:fillRect/>
                </a:stretch>
              </p:blipFill>
              <p:spPr>
                <a:xfrm>
                  <a:off x="212725" y="800100"/>
                  <a:ext cx="8699500" cy="5308600"/>
                </a:xfrm>
                <a:prstGeom prst="rect">
                  <a:avLst/>
                </a:prstGeom>
              </p:spPr>
            </p:pic>
          </p:control>
        </mc:Fallback>
      </mc:AlternateContent>
    </p:controls>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92386" name="标题 2192385"/>
          <p:cNvSpPr>
            <a:spLocks noGrp="1"/>
          </p:cNvSpPr>
          <p:nvPr>
            <p:ph type="title"/>
          </p:nvPr>
        </p:nvSpPr>
        <p:spPr/>
        <p:txBody>
          <a:bodyPr anchor="ctr" anchorCtr="0"/>
          <a:p>
            <a:r>
              <a:rPr lang="en-GB" altLang="zh-CN"/>
              <a:t>From DNA to amino acids</a:t>
            </a:r>
            <a:endParaRPr lang="en-GB" altLang="zh-CN"/>
          </a:p>
        </p:txBody>
      </p:sp>
      <p:pic>
        <p:nvPicPr>
          <p:cNvPr id="2192388" name="图片 2192387"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2192389" name="图片 2192388"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2192391" name="图片 2192390" descr="notes_icon"/>
          <p:cNvPicPr>
            <a:picLocks noChangeAspect="1"/>
          </p:cNvPicPr>
          <p:nvPr/>
        </p:nvPicPr>
        <p:blipFill>
          <a:blip r:embed="rId3"/>
          <a:stretch>
            <a:fillRect/>
          </a:stretch>
        </p:blipFill>
        <p:spPr>
          <a:xfrm>
            <a:off x="6973888" y="150813"/>
            <a:ext cx="442912" cy="387350"/>
          </a:xfrm>
          <a:prstGeom prst="rect">
            <a:avLst/>
          </a:prstGeom>
          <a:noFill/>
          <a:ln w="9525">
            <a:noFill/>
          </a:ln>
        </p:spPr>
      </p:pic>
    </p:spTree>
    <p:controls>
      <mc:AlternateContent xmlns:mc="http://schemas.openxmlformats.org/markup-compatibility/2006">
        <mc:Choice xmlns:v="urn:schemas-microsoft-com:vml" Requires="v">
          <p:control spid="2192395" name="" r:id="rId4" imgW="8699500" imgH="5308600"/>
        </mc:Choice>
        <mc:Fallback>
          <p:control name="" r:id="rId4" imgW="8699500" imgH="5308600">
            <p:pic>
              <p:nvPicPr>
                <p:cNvPr id="0" name="Host Control  2192394"/>
                <p:cNvPicPr/>
                <p:nvPr/>
              </p:nvPicPr>
              <p:blipFill>
                <a:blip r:embed="rId5"/>
                <a:stretch>
                  <a:fillRect/>
                </a:stretch>
              </p:blipFill>
              <p:spPr>
                <a:xfrm>
                  <a:off x="212725" y="800100"/>
                  <a:ext cx="8699500" cy="5308600"/>
                </a:xfrm>
                <a:prstGeom prst="rect">
                  <a:avLst/>
                </a:prstGeom>
              </p:spPr>
            </p:pic>
          </p:control>
        </mc:Fallback>
      </mc:AlternateContent>
    </p:controls>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62" name="标题 962561"/>
          <p:cNvSpPr>
            <a:spLocks noGrp="1"/>
          </p:cNvSpPr>
          <p:nvPr>
            <p:ph type="title" idx="4294967295"/>
          </p:nvPr>
        </p:nvSpPr>
        <p:spPr/>
        <p:txBody>
          <a:bodyPr anchor="ctr" anchorCtr="0"/>
          <a:p>
            <a:r>
              <a:rPr lang="en-GB" altLang="zh-CN"/>
              <a:t>Genetic mutations</a:t>
            </a:r>
            <a:endParaRPr lang="en-GB" altLang="zh-CN"/>
          </a:p>
        </p:txBody>
      </p:sp>
      <p:sp>
        <p:nvSpPr>
          <p:cNvPr id="962564" name="Text Box 3"/>
          <p:cNvSpPr txBox="1"/>
          <p:nvPr/>
        </p:nvSpPr>
        <p:spPr>
          <a:xfrm>
            <a:off x="358775" y="784225"/>
            <a:ext cx="6983413" cy="822325"/>
          </a:xfrm>
          <a:prstGeom prst="rect">
            <a:avLst/>
          </a:prstGeom>
          <a:noFill/>
          <a:ln w="9525">
            <a:noFill/>
          </a:ln>
        </p:spPr>
        <p:txBody>
          <a:bodyPr>
            <a:spAutoFit/>
          </a:bodyPr>
          <a:p>
            <a:r>
              <a:rPr lang="en-GB" altLang="zh-CN"/>
              <a:t>A </a:t>
            </a:r>
            <a:r>
              <a:rPr lang="en-GB" altLang="zh-CN" b="1">
                <a:solidFill>
                  <a:srgbClr val="10BC45"/>
                </a:solidFill>
              </a:rPr>
              <a:t>mutation</a:t>
            </a:r>
            <a:r>
              <a:rPr lang="en-GB" altLang="zh-CN"/>
              <a:t> is a change in the amount or structure of DNA. </a:t>
            </a:r>
            <a:r>
              <a:rPr lang="en-GB" altLang="zh-CN"/>
              <a:t>There are two types of mutation:</a:t>
            </a:r>
            <a:endParaRPr lang="en-GB" altLang="zh-CN"/>
          </a:p>
        </p:txBody>
      </p:sp>
      <p:sp>
        <p:nvSpPr>
          <p:cNvPr id="962585" name="文本框 962584"/>
          <p:cNvSpPr txBox="1"/>
          <p:nvPr/>
        </p:nvSpPr>
        <p:spPr>
          <a:xfrm>
            <a:off x="358775" y="2217738"/>
            <a:ext cx="6765925" cy="1552575"/>
          </a:xfrm>
          <a:prstGeom prst="rect">
            <a:avLst/>
          </a:prstGeom>
          <a:noFill/>
          <a:ln w="25400">
            <a:noFill/>
          </a:ln>
        </p:spPr>
        <p:txBody>
          <a:bodyPr>
            <a:spAutoFit/>
          </a:bodyPr>
          <a:p>
            <a:pPr marL="355600" indent="-355600">
              <a:buClr>
                <a:srgbClr val="10BC45"/>
              </a:buClr>
              <a:buSzPct val="80000"/>
              <a:buFont typeface="Wingdings" panose="05000000000000000000" pitchFamily="2" charset="2"/>
              <a:buChar char="l"/>
            </a:pPr>
            <a:r>
              <a:rPr lang="en-GB" altLang="zh-CN"/>
              <a:t>A </a:t>
            </a:r>
            <a:r>
              <a:rPr lang="en-GB" altLang="zh-CN" b="1">
                <a:solidFill>
                  <a:srgbClr val="10BC45"/>
                </a:solidFill>
              </a:rPr>
              <a:t>gene</a:t>
            </a:r>
            <a:r>
              <a:rPr lang="en-GB" altLang="zh-CN"/>
              <a:t> or </a:t>
            </a:r>
            <a:r>
              <a:rPr lang="en-GB" altLang="zh-CN" b="1">
                <a:solidFill>
                  <a:srgbClr val="10BC45"/>
                </a:solidFill>
              </a:rPr>
              <a:t>point mutation</a:t>
            </a:r>
            <a:r>
              <a:rPr lang="en-GB" altLang="zh-CN"/>
              <a:t> – a change in the base sequence of a gene, which can cause a change in the polypeptide chain. It is caused by errors that occur during </a:t>
            </a:r>
            <a:r>
              <a:rPr lang="en-GB" altLang="zh-CN" b="1"/>
              <a:t>DNA replication</a:t>
            </a:r>
            <a:r>
              <a:rPr lang="en-GB" altLang="zh-CN"/>
              <a:t>.</a:t>
            </a:r>
            <a:endParaRPr lang="en-US" altLang="zh-CN"/>
          </a:p>
        </p:txBody>
      </p:sp>
      <p:sp>
        <p:nvSpPr>
          <p:cNvPr id="962586" name="文本框 962585"/>
          <p:cNvSpPr txBox="1"/>
          <p:nvPr/>
        </p:nvSpPr>
        <p:spPr>
          <a:xfrm>
            <a:off x="358775" y="4383088"/>
            <a:ext cx="7324725" cy="1187450"/>
          </a:xfrm>
          <a:prstGeom prst="rect">
            <a:avLst/>
          </a:prstGeom>
          <a:noFill/>
          <a:ln w="25400">
            <a:noFill/>
          </a:ln>
        </p:spPr>
        <p:txBody>
          <a:bodyPr>
            <a:spAutoFit/>
          </a:bodyPr>
          <a:p>
            <a:pPr marL="355600" indent="-355600">
              <a:buClr>
                <a:srgbClr val="10BC45"/>
              </a:buClr>
              <a:buSzPct val="80000"/>
              <a:buFont typeface="Wingdings" panose="05000000000000000000" pitchFamily="2" charset="2"/>
              <a:buChar char="l"/>
            </a:pPr>
            <a:r>
              <a:rPr lang="en-GB" altLang="zh-CN"/>
              <a:t>A </a:t>
            </a:r>
            <a:r>
              <a:rPr lang="en-GB" altLang="zh-CN" b="1">
                <a:solidFill>
                  <a:srgbClr val="10BC45"/>
                </a:solidFill>
              </a:rPr>
              <a:t>chromosome mutation</a:t>
            </a:r>
            <a:r>
              <a:rPr lang="en-GB" altLang="zh-CN"/>
              <a:t> – a change in the number or structure of the chromosomes. It is caused by errors that occur during </a:t>
            </a:r>
            <a:r>
              <a:rPr lang="en-GB" altLang="zh-CN" b="1"/>
              <a:t>cell division</a:t>
            </a:r>
            <a:r>
              <a:rPr lang="en-GB" altLang="zh-CN"/>
              <a:t>.</a:t>
            </a:r>
            <a:endParaRPr lang="en-US" altLang="zh-CN"/>
          </a:p>
        </p:txBody>
      </p:sp>
      <p:pic>
        <p:nvPicPr>
          <p:cNvPr id="962588" name="图片 962587" descr="dna helix 1"/>
          <p:cNvPicPr>
            <a:picLocks noChangeAspect="1"/>
          </p:cNvPicPr>
          <p:nvPr/>
        </p:nvPicPr>
        <p:blipFill>
          <a:blip r:embed="rId1"/>
          <a:stretch>
            <a:fillRect/>
          </a:stretch>
        </p:blipFill>
        <p:spPr>
          <a:xfrm>
            <a:off x="7383463" y="784225"/>
            <a:ext cx="1550987" cy="5070475"/>
          </a:xfrm>
          <a:prstGeom prst="rect">
            <a:avLst/>
          </a:prstGeom>
          <a:noFill/>
          <a:ln w="9525">
            <a:noFill/>
          </a:ln>
        </p:spPr>
      </p:pic>
      <p:pic>
        <p:nvPicPr>
          <p:cNvPr id="930833" name="Picture 17"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62585"/>
                                        </p:tgtEl>
                                        <p:attrNameLst>
                                          <p:attrName>style.visibility</p:attrName>
                                        </p:attrNameLst>
                                      </p:cBhvr>
                                      <p:to>
                                        <p:strVal val="visible"/>
                                      </p:to>
                                    </p:set>
                                    <p:animEffect transition="in" filter="dissolve">
                                      <p:cBhvr>
                                        <p:cTn id="7" dur="500"/>
                                        <p:tgtEl>
                                          <p:spTgt spid="96258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62586"/>
                                        </p:tgtEl>
                                        <p:attrNameLst>
                                          <p:attrName>style.visibility</p:attrName>
                                        </p:attrNameLst>
                                      </p:cBhvr>
                                      <p:to>
                                        <p:strVal val="visible"/>
                                      </p:to>
                                    </p:set>
                                    <p:animEffect transition="in" filter="dissolve">
                                      <p:cBhvr>
                                        <p:cTn id="12" dur="500"/>
                                        <p:tgtEl>
                                          <p:spTgt spid="962586"/>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9308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5" grpId="0"/>
      <p:bldP spid="962586"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196482" name="标题 2196481"/>
          <p:cNvSpPr>
            <a:spLocks noGrp="1"/>
          </p:cNvSpPr>
          <p:nvPr>
            <p:ph type="title" idx="4294967295"/>
          </p:nvPr>
        </p:nvSpPr>
        <p:spPr>
          <a:xfrm>
            <a:off x="222250" y="53975"/>
            <a:ext cx="7418388" cy="549275"/>
          </a:xfrm>
        </p:spPr>
        <p:txBody>
          <a:bodyPr anchor="ctr" anchorCtr="0"/>
          <a:p>
            <a:r>
              <a:rPr lang="en-GB" altLang="zh-CN"/>
              <a:t>Errors in replication: gene mutations</a:t>
            </a:r>
            <a:endParaRPr lang="en-GB" altLang="zh-CN"/>
          </a:p>
        </p:txBody>
      </p:sp>
      <p:pic>
        <p:nvPicPr>
          <p:cNvPr id="2196484" name="图片 2196483"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2196485" name="图片 2196484" descr="notes_icon"/>
          <p:cNvPicPr>
            <a:picLocks noChangeAspect="1"/>
          </p:cNvPicPr>
          <p:nvPr/>
        </p:nvPicPr>
        <p:blipFill>
          <a:blip r:embed="rId2"/>
          <a:stretch>
            <a:fillRect/>
          </a:stretch>
        </p:blipFill>
        <p:spPr>
          <a:xfrm>
            <a:off x="6973888" y="150813"/>
            <a:ext cx="442912" cy="387350"/>
          </a:xfrm>
          <a:prstGeom prst="rect">
            <a:avLst/>
          </a:prstGeom>
          <a:noFill/>
          <a:ln w="9525">
            <a:noFill/>
          </a:ln>
        </p:spPr>
      </p:pic>
    </p:spTree>
    <p:controls>
      <mc:AlternateContent xmlns:mc="http://schemas.openxmlformats.org/markup-compatibility/2006">
        <mc:Choice xmlns:v="urn:schemas-microsoft-com:vml" Requires="v">
          <p:control spid="1027" name="" r:id="rId3" imgW="8699500" imgH="5308600"/>
        </mc:Choice>
        <mc:Fallback>
          <p:control name="" r:id="rId3" imgW="8699500" imgH="5308600">
            <p:pic>
              <p:nvPicPr>
                <p:cNvPr id="0" name="Host Control  1026"/>
                <p:cNvPicPr/>
                <p:nvPr/>
              </p:nvPicPr>
              <p:blipFill>
                <a:blip r:embed="rId4"/>
                <a:stretch>
                  <a:fillRect/>
                </a:stretch>
              </p:blipFill>
              <p:spPr>
                <a:xfrm>
                  <a:off x="212725" y="800100"/>
                  <a:ext cx="8699500" cy="5308600"/>
                </a:xfrm>
                <a:prstGeom prst="rect">
                  <a:avLst/>
                </a:prstGeom>
                <a:noFill/>
                <a:ln w="9525">
                  <a:noFill/>
                </a:ln>
              </p:spPr>
            </p:pic>
          </p:control>
        </mc:Fallback>
      </mc:AlternateContent>
    </p:controls>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58800" y="793115"/>
            <a:ext cx="8228965" cy="1938020"/>
          </a:xfrm>
          <a:prstGeom prst="rect">
            <a:avLst/>
          </a:prstGeom>
          <a:noFill/>
        </p:spPr>
        <p:txBody>
          <a:bodyPr wrap="square" rtlCol="0" anchor="t">
            <a:spAutoFit/>
          </a:bodyPr>
          <a:p>
            <a:r>
              <a:rPr lang="zh-CN" altLang="en-US"/>
              <a:t>substitution： one base in a gene is substituted for another</a:t>
            </a:r>
            <a:endParaRPr lang="zh-CN" altLang="en-US"/>
          </a:p>
          <a:p>
            <a:r>
              <a:rPr lang="zh-CN" altLang="en-US"/>
              <a:t>deletion： a base is completely lost</a:t>
            </a:r>
            <a:endParaRPr lang="zh-CN" altLang="en-US"/>
          </a:p>
          <a:p>
            <a:r>
              <a:rPr lang="zh-CN" altLang="en-US"/>
              <a:t>insertion： an extra base is added into a gene, which may be a repeat or a</a:t>
            </a:r>
            <a:r>
              <a:rPr lang="en-US" altLang="zh-CN"/>
              <a:t> </a:t>
            </a:r>
            <a:r>
              <a:rPr lang="zh-CN" altLang="en-US"/>
              <a:t>different base</a:t>
            </a:r>
            <a:endParaRPr lang="zh-CN" altLang="en-US"/>
          </a:p>
        </p:txBody>
      </p:sp>
      <p:pic>
        <p:nvPicPr>
          <p:cNvPr id="101" name="图片 100"/>
          <p:cNvPicPr/>
          <p:nvPr>
            <p:custDataLst>
              <p:tags r:id="rId1"/>
            </p:custDataLst>
          </p:nvPr>
        </p:nvPicPr>
        <p:blipFill>
          <a:blip r:embed="rId2"/>
          <a:stretch>
            <a:fillRect/>
          </a:stretch>
        </p:blipFill>
        <p:spPr>
          <a:xfrm>
            <a:off x="1182370" y="2667635"/>
            <a:ext cx="5492115" cy="4190365"/>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167810" name="Rectangle 23"/>
          <p:cNvSpPr>
            <a:spLocks noGrp="1"/>
          </p:cNvSpPr>
          <p:nvPr>
            <p:ph type="title" idx="4294967295"/>
          </p:nvPr>
        </p:nvSpPr>
        <p:spPr/>
        <p:txBody>
          <a:bodyPr vert="horz" wrap="square" lIns="91440" tIns="45720" rIns="91440" bIns="45720" anchor="ctr" anchorCtr="0"/>
          <a:p>
            <a:r>
              <a:rPr lang="en-GB" altLang="zh-CN"/>
              <a:t>Chromosome mutations	</a:t>
            </a:r>
            <a:endParaRPr lang="en-GB" altLang="zh-CN"/>
          </a:p>
        </p:txBody>
      </p:sp>
      <p:pic>
        <p:nvPicPr>
          <p:cNvPr id="2167812" name="图片 2167811"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2167813" name="图片 2167812" descr="notes_icon"/>
          <p:cNvPicPr>
            <a:picLocks noChangeAspect="1"/>
          </p:cNvPicPr>
          <p:nvPr/>
        </p:nvPicPr>
        <p:blipFill>
          <a:blip r:embed="rId2"/>
          <a:stretch>
            <a:fillRect/>
          </a:stretch>
        </p:blipFill>
        <p:spPr>
          <a:xfrm>
            <a:off x="6973888" y="150813"/>
            <a:ext cx="442912" cy="387350"/>
          </a:xfrm>
          <a:prstGeom prst="rect">
            <a:avLst/>
          </a:prstGeom>
          <a:noFill/>
          <a:ln w="9525">
            <a:noFill/>
          </a:ln>
        </p:spPr>
      </p:pic>
    </p:spTree>
    <p:controls>
      <mc:AlternateContent xmlns:mc="http://schemas.openxmlformats.org/markup-compatibility/2006">
        <mc:Choice xmlns:v="urn:schemas-microsoft-com:vml" Requires="v">
          <p:control spid="2051" name="" r:id="rId3" imgW="8699500" imgH="5308600"/>
        </mc:Choice>
        <mc:Fallback>
          <p:control name="" r:id="rId3" imgW="8699500" imgH="5308600">
            <p:pic>
              <p:nvPicPr>
                <p:cNvPr id="0" name="Host Control  2050"/>
                <p:cNvPicPr/>
                <p:nvPr/>
              </p:nvPicPr>
              <p:blipFill>
                <a:blip r:embed="rId4"/>
                <a:stretch>
                  <a:fillRect/>
                </a:stretch>
              </p:blipFill>
              <p:spPr>
                <a:xfrm>
                  <a:off x="212725" y="800100"/>
                  <a:ext cx="8699500" cy="5308600"/>
                </a:xfrm>
                <a:prstGeom prst="rect">
                  <a:avLst/>
                </a:prstGeom>
                <a:noFill/>
                <a:ln w="9525">
                  <a:noFill/>
                </a:ln>
              </p:spPr>
            </p:pic>
          </p:control>
        </mc:Fallback>
      </mc:AlternateContent>
    </p:controls>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85906" name="图片 2085905" descr="general nucleotide"/>
          <p:cNvPicPr>
            <a:picLocks noChangeAspect="1"/>
          </p:cNvPicPr>
          <p:nvPr/>
        </p:nvPicPr>
        <p:blipFill>
          <a:blip r:embed="rId1"/>
          <a:stretch>
            <a:fillRect/>
          </a:stretch>
        </p:blipFill>
        <p:spPr>
          <a:xfrm>
            <a:off x="401320" y="2522538"/>
            <a:ext cx="4260850" cy="2608262"/>
          </a:xfrm>
          <a:prstGeom prst="rect">
            <a:avLst/>
          </a:prstGeom>
          <a:noFill/>
          <a:ln w="9525">
            <a:noFill/>
          </a:ln>
        </p:spPr>
      </p:pic>
      <p:sp>
        <p:nvSpPr>
          <p:cNvPr id="2085890" name="标题 2085889"/>
          <p:cNvSpPr>
            <a:spLocks noGrp="1"/>
          </p:cNvSpPr>
          <p:nvPr>
            <p:ph type="title"/>
          </p:nvPr>
        </p:nvSpPr>
        <p:spPr/>
        <p:txBody>
          <a:bodyPr anchor="ctr" anchorCtr="0"/>
          <a:p>
            <a:r>
              <a:rPr lang="en-GB" altLang="zh-CN"/>
              <a:t>Introduction to nucleotides</a:t>
            </a:r>
            <a:endParaRPr lang="en-GB" altLang="zh-CN"/>
          </a:p>
        </p:txBody>
      </p:sp>
      <p:sp>
        <p:nvSpPr>
          <p:cNvPr id="2085893" name="文本框 2085892"/>
          <p:cNvSpPr txBox="1"/>
          <p:nvPr/>
        </p:nvSpPr>
        <p:spPr>
          <a:xfrm>
            <a:off x="563563" y="784225"/>
            <a:ext cx="8332787" cy="822325"/>
          </a:xfrm>
          <a:prstGeom prst="rect">
            <a:avLst/>
          </a:prstGeom>
          <a:noFill/>
          <a:ln w="9525">
            <a:noFill/>
          </a:ln>
        </p:spPr>
        <p:txBody>
          <a:bodyPr>
            <a:spAutoFit/>
          </a:bodyPr>
          <a:p>
            <a:pPr>
              <a:spcBef>
                <a:spcPct val="20000"/>
              </a:spcBef>
              <a:buClr>
                <a:srgbClr val="10BC45"/>
              </a:buClr>
              <a:buSzPct val="80000"/>
              <a:buFont typeface="Wingdings" panose="05000000000000000000" pitchFamily="2" charset="2"/>
            </a:pPr>
            <a:r>
              <a:rPr lang="en-GB" altLang="zh-CN" b="1">
                <a:solidFill>
                  <a:srgbClr val="10BC45"/>
                </a:solidFill>
                <a:cs typeface="Arial" panose="020B0604020202020204" pitchFamily="34" charset="0"/>
              </a:rPr>
              <a:t>Nucleotides</a:t>
            </a:r>
            <a:r>
              <a:rPr lang="en-GB" altLang="zh-CN">
                <a:cs typeface="Arial" panose="020B0604020202020204" pitchFamily="34" charset="0"/>
              </a:rPr>
              <a:t> are nitrogen-containing organic substances that form the basis of the </a:t>
            </a:r>
            <a:r>
              <a:rPr lang="en-GB" altLang="zh-CN" b="1">
                <a:solidFill>
                  <a:srgbClr val="10BC45"/>
                </a:solidFill>
                <a:cs typeface="Arial" panose="020B0604020202020204" pitchFamily="34" charset="0"/>
              </a:rPr>
              <a:t>nucleic acids</a:t>
            </a:r>
            <a:r>
              <a:rPr lang="en-GB" altLang="zh-CN">
                <a:cs typeface="Arial" panose="020B0604020202020204" pitchFamily="34" charset="0"/>
              </a:rPr>
              <a:t> </a:t>
            </a:r>
            <a:r>
              <a:rPr lang="en-GB" altLang="zh-CN" b="1">
                <a:solidFill>
                  <a:srgbClr val="10BC45"/>
                </a:solidFill>
                <a:cs typeface="Arial" panose="020B0604020202020204" pitchFamily="34" charset="0"/>
              </a:rPr>
              <a:t>DNA</a:t>
            </a:r>
            <a:r>
              <a:rPr lang="en-GB" altLang="zh-CN">
                <a:cs typeface="Arial" panose="020B0604020202020204" pitchFamily="34" charset="0"/>
              </a:rPr>
              <a:t> and </a:t>
            </a:r>
            <a:r>
              <a:rPr lang="en-GB" altLang="zh-CN" b="1">
                <a:solidFill>
                  <a:srgbClr val="10BC45"/>
                </a:solidFill>
                <a:cs typeface="Arial" panose="020B0604020202020204" pitchFamily="34" charset="0"/>
              </a:rPr>
              <a:t>RNA</a:t>
            </a:r>
            <a:r>
              <a:rPr lang="en-GB" altLang="zh-CN">
                <a:cs typeface="Arial" panose="020B0604020202020204" pitchFamily="34" charset="0"/>
              </a:rPr>
              <a:t>.</a:t>
            </a:r>
            <a:endParaRPr lang="en-GB" altLang="zh-CN">
              <a:ea typeface="Arial" panose="020B0604020202020204" pitchFamily="34" charset="0"/>
            </a:endParaRPr>
          </a:p>
        </p:txBody>
      </p:sp>
      <p:sp>
        <p:nvSpPr>
          <p:cNvPr id="2085895" name="文本框 2085894"/>
          <p:cNvSpPr txBox="1"/>
          <p:nvPr/>
        </p:nvSpPr>
        <p:spPr>
          <a:xfrm>
            <a:off x="563563" y="1692275"/>
            <a:ext cx="7634287" cy="457200"/>
          </a:xfrm>
          <a:prstGeom prst="rect">
            <a:avLst/>
          </a:prstGeom>
          <a:noFill/>
          <a:ln w="9525">
            <a:noFill/>
          </a:ln>
        </p:spPr>
        <p:txBody>
          <a:bodyPr>
            <a:spAutoFit/>
          </a:bodyPr>
          <a:p>
            <a:pPr>
              <a:spcBef>
                <a:spcPct val="20000"/>
              </a:spcBef>
              <a:buClr>
                <a:srgbClr val="10BC45"/>
              </a:buClr>
              <a:buSzPct val="80000"/>
              <a:buFont typeface="Wingdings" panose="05000000000000000000" pitchFamily="2" charset="2"/>
            </a:pPr>
            <a:r>
              <a:rPr lang="en-GB" altLang="zh-CN">
                <a:cs typeface="Arial" panose="020B0604020202020204" pitchFamily="34" charset="0"/>
              </a:rPr>
              <a:t>All nucleotides contain the following three groups:</a:t>
            </a:r>
            <a:endParaRPr lang="en-GB" altLang="zh-CN">
              <a:ea typeface="Arial" panose="020B0604020202020204" pitchFamily="34" charset="0"/>
            </a:endParaRPr>
          </a:p>
        </p:txBody>
      </p:sp>
      <p:sp>
        <p:nvSpPr>
          <p:cNvPr id="2085897" name="文本框 2085896"/>
          <p:cNvSpPr txBox="1"/>
          <p:nvPr/>
        </p:nvSpPr>
        <p:spPr>
          <a:xfrm>
            <a:off x="563563" y="5329238"/>
            <a:ext cx="8201025" cy="822325"/>
          </a:xfrm>
          <a:prstGeom prst="rect">
            <a:avLst/>
          </a:prstGeom>
          <a:noFill/>
          <a:ln w="9525">
            <a:noFill/>
          </a:ln>
        </p:spPr>
        <p:txBody>
          <a:bodyPr>
            <a:spAutoFit/>
          </a:bodyPr>
          <a:p>
            <a:pPr>
              <a:spcBef>
                <a:spcPct val="20000"/>
              </a:spcBef>
              <a:buClr>
                <a:srgbClr val="10BC45"/>
              </a:buClr>
              <a:buSzPct val="80000"/>
              <a:buFont typeface="Wingdings" panose="05000000000000000000" pitchFamily="2" charset="2"/>
            </a:pPr>
            <a:r>
              <a:rPr lang="en-GB" altLang="zh-CN">
                <a:cs typeface="Arial" panose="020B0604020202020204" pitchFamily="34" charset="0"/>
              </a:rPr>
              <a:t>In DNA the sugar is </a:t>
            </a:r>
            <a:r>
              <a:rPr lang="en-GB" altLang="zh-CN" b="1">
                <a:solidFill>
                  <a:srgbClr val="10BC45"/>
                </a:solidFill>
                <a:cs typeface="Arial" panose="020B0604020202020204" pitchFamily="34" charset="0"/>
              </a:rPr>
              <a:t>deoxyribose</a:t>
            </a:r>
            <a:r>
              <a:rPr lang="en-GB" altLang="zh-CN">
                <a:cs typeface="Arial" panose="020B0604020202020204" pitchFamily="34" charset="0"/>
              </a:rPr>
              <a:t>, whereas in RNA the sugar is </a:t>
            </a:r>
            <a:r>
              <a:rPr lang="en-GB" altLang="zh-CN" b="1">
                <a:solidFill>
                  <a:srgbClr val="10BC45"/>
                </a:solidFill>
                <a:cs typeface="Arial" panose="020B0604020202020204" pitchFamily="34" charset="0"/>
              </a:rPr>
              <a:t>ribose</a:t>
            </a:r>
            <a:r>
              <a:rPr lang="en-GB" altLang="zh-CN">
                <a:cs typeface="Arial" panose="020B0604020202020204" pitchFamily="34" charset="0"/>
              </a:rPr>
              <a:t>.</a:t>
            </a:r>
            <a:endParaRPr lang="en-GB" altLang="zh-CN">
              <a:ea typeface="Arial" panose="020B0604020202020204" pitchFamily="34" charset="0"/>
            </a:endParaRPr>
          </a:p>
        </p:txBody>
      </p:sp>
      <p:grpSp>
        <p:nvGrpSpPr>
          <p:cNvPr id="2" name="组合 1"/>
          <p:cNvGrpSpPr/>
          <p:nvPr/>
        </p:nvGrpSpPr>
        <p:grpSpPr>
          <a:xfrm>
            <a:off x="401389" y="2215515"/>
            <a:ext cx="5730171" cy="2485792"/>
            <a:chOff x="-1589" y="3675"/>
            <a:chExt cx="15989" cy="4214"/>
          </a:xfrm>
        </p:grpSpPr>
        <p:sp>
          <p:nvSpPr>
            <p:cNvPr id="2085900" name="文本框 2085899"/>
            <p:cNvSpPr txBox="1"/>
            <p:nvPr/>
          </p:nvSpPr>
          <p:spPr>
            <a:xfrm>
              <a:off x="-1589" y="3790"/>
              <a:ext cx="6040" cy="1094"/>
            </a:xfrm>
            <a:prstGeom prst="rect">
              <a:avLst/>
            </a:prstGeom>
            <a:noFill/>
            <a:ln w="9525">
              <a:noFill/>
            </a:ln>
          </p:spPr>
          <p:txBody>
            <a:bodyPr wrap="square">
              <a:spAutoFit/>
            </a:bodyPr>
            <a:p>
              <a:pPr algn="ctr">
                <a:spcBef>
                  <a:spcPct val="20000"/>
                </a:spcBef>
                <a:buClr>
                  <a:srgbClr val="10BC45"/>
                </a:buClr>
                <a:buSzPct val="50000"/>
              </a:pPr>
              <a:r>
                <a:rPr lang="en-GB" altLang="zh-CN" sz="1800" b="1">
                  <a:solidFill>
                    <a:srgbClr val="10BC45"/>
                  </a:solidFill>
                </a:rPr>
                <a:t>a phosphate group</a:t>
              </a:r>
              <a:endParaRPr lang="en-GB" altLang="zh-CN" sz="1800" b="1">
                <a:solidFill>
                  <a:srgbClr val="10BC45"/>
                </a:solidFill>
              </a:endParaRPr>
            </a:p>
          </p:txBody>
        </p:sp>
        <p:sp>
          <p:nvSpPr>
            <p:cNvPr id="2085903" name="直接连接符 2085902"/>
            <p:cNvSpPr/>
            <p:nvPr/>
          </p:nvSpPr>
          <p:spPr>
            <a:xfrm>
              <a:off x="-2" y="4768"/>
              <a:ext cx="805" cy="887"/>
            </a:xfrm>
            <a:prstGeom prst="line">
              <a:avLst/>
            </a:prstGeom>
            <a:ln w="38100" cap="flat" cmpd="sng">
              <a:solidFill>
                <a:schemeClr val="tx1"/>
              </a:solidFill>
              <a:prstDash val="solid"/>
              <a:headEnd type="oval" w="sm" len="sm"/>
              <a:tailEnd type="triangle" w="med" len="med"/>
            </a:ln>
          </p:spPr>
        </p:sp>
        <p:sp>
          <p:nvSpPr>
            <p:cNvPr id="2085899" name="文本框 2085898"/>
            <p:cNvSpPr txBox="1"/>
            <p:nvPr/>
          </p:nvSpPr>
          <p:spPr>
            <a:xfrm>
              <a:off x="8372" y="6795"/>
              <a:ext cx="5172" cy="1094"/>
            </a:xfrm>
            <a:prstGeom prst="rect">
              <a:avLst/>
            </a:prstGeom>
            <a:noFill/>
            <a:ln w="9525">
              <a:noFill/>
            </a:ln>
          </p:spPr>
          <p:txBody>
            <a:bodyPr wrap="square">
              <a:spAutoFit/>
            </a:bodyPr>
            <a:p>
              <a:pPr algn="ctr">
                <a:spcBef>
                  <a:spcPct val="20000"/>
                </a:spcBef>
                <a:buClr>
                  <a:srgbClr val="10BC45"/>
                </a:buClr>
                <a:buSzPct val="50000"/>
              </a:pPr>
              <a:r>
                <a:rPr lang="en-GB" altLang="zh-CN" sz="1800" b="1">
                  <a:solidFill>
                    <a:srgbClr val="10BC45"/>
                  </a:solidFill>
                </a:rPr>
                <a:t>a pentose sugar</a:t>
              </a:r>
              <a:endParaRPr lang="en-GB" altLang="zh-CN" sz="1800" b="1">
                <a:solidFill>
                  <a:srgbClr val="10BC45"/>
                </a:solidFill>
              </a:endParaRPr>
            </a:p>
          </p:txBody>
        </p:sp>
        <p:sp>
          <p:nvSpPr>
            <p:cNvPr id="2085904" name="直接连接符 2085903"/>
            <p:cNvSpPr/>
            <p:nvPr/>
          </p:nvSpPr>
          <p:spPr>
            <a:xfrm flipH="1">
              <a:off x="6450" y="7395"/>
              <a:ext cx="2658" cy="254"/>
            </a:xfrm>
            <a:prstGeom prst="line">
              <a:avLst/>
            </a:prstGeom>
            <a:ln w="38100" cap="flat" cmpd="sng">
              <a:solidFill>
                <a:srgbClr val="000000"/>
              </a:solidFill>
              <a:prstDash val="solid"/>
              <a:headEnd type="oval" w="sm" len="sm"/>
              <a:tailEnd type="triangle" w="med" len="med"/>
            </a:ln>
          </p:spPr>
        </p:sp>
        <p:sp>
          <p:nvSpPr>
            <p:cNvPr id="2085898" name="文本框 2085897"/>
            <p:cNvSpPr txBox="1"/>
            <p:nvPr/>
          </p:nvSpPr>
          <p:spPr>
            <a:xfrm>
              <a:off x="10333" y="3675"/>
              <a:ext cx="4067" cy="1094"/>
            </a:xfrm>
            <a:prstGeom prst="rect">
              <a:avLst/>
            </a:prstGeom>
            <a:noFill/>
            <a:ln w="9525">
              <a:noFill/>
            </a:ln>
          </p:spPr>
          <p:txBody>
            <a:bodyPr>
              <a:spAutoFit/>
            </a:bodyPr>
            <a:p>
              <a:pPr algn="ctr">
                <a:spcBef>
                  <a:spcPct val="20000"/>
                </a:spcBef>
                <a:buClr>
                  <a:srgbClr val="10BC45"/>
                </a:buClr>
                <a:buSzPct val="50000"/>
              </a:pPr>
              <a:r>
                <a:rPr lang="en-GB" altLang="zh-CN" sz="1800" b="1">
                  <a:solidFill>
                    <a:srgbClr val="10BC45"/>
                  </a:solidFill>
                </a:rPr>
                <a:t>a nitrogen-containing base</a:t>
              </a:r>
              <a:endParaRPr lang="en-GB" altLang="zh-CN" sz="1800" b="1">
                <a:solidFill>
                  <a:srgbClr val="10BC45"/>
                </a:solidFill>
              </a:endParaRPr>
            </a:p>
          </p:txBody>
        </p:sp>
        <p:sp>
          <p:nvSpPr>
            <p:cNvPr id="2085905" name="直接连接符 2085904"/>
            <p:cNvSpPr/>
            <p:nvPr/>
          </p:nvSpPr>
          <p:spPr>
            <a:xfrm flipH="1">
              <a:off x="9340" y="5030"/>
              <a:ext cx="1933" cy="298"/>
            </a:xfrm>
            <a:prstGeom prst="line">
              <a:avLst/>
            </a:prstGeom>
            <a:ln w="38100" cap="flat" cmpd="sng">
              <a:solidFill>
                <a:srgbClr val="000000"/>
              </a:solidFill>
              <a:prstDash val="solid"/>
              <a:headEnd type="oval" w="sm" len="sm"/>
              <a:tailEnd type="triangle" w="med" len="med"/>
            </a:ln>
          </p:spPr>
        </p:sp>
      </p:grpSp>
      <p:pic>
        <p:nvPicPr>
          <p:cNvPr id="2085907" name="图片 2085906" descr="notes_icon"/>
          <p:cNvPicPr>
            <a:picLocks noChangeAspect="1"/>
          </p:cNvPicPr>
          <p:nvPr/>
        </p:nvPicPr>
        <p:blipFill>
          <a:blip r:embed="rId2"/>
          <a:stretch>
            <a:fillRect/>
          </a:stretch>
        </p:blipFill>
        <p:spPr>
          <a:xfrm>
            <a:off x="7443788" y="150813"/>
            <a:ext cx="442912" cy="387350"/>
          </a:xfrm>
          <a:prstGeom prst="rect">
            <a:avLst/>
          </a:prstGeom>
          <a:noFill/>
          <a:ln w="9525">
            <a:noFill/>
          </a:ln>
        </p:spPr>
      </p:pic>
      <p:pic>
        <p:nvPicPr>
          <p:cNvPr id="2085911" name="图片 2085910"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pic>
        <p:nvPicPr>
          <p:cNvPr id="3" name="图片 2"/>
          <p:cNvPicPr>
            <a:picLocks noChangeAspect="1"/>
          </p:cNvPicPr>
          <p:nvPr/>
        </p:nvPicPr>
        <p:blipFill>
          <a:blip r:embed="rId4"/>
          <a:stretch>
            <a:fillRect/>
          </a:stretch>
        </p:blipFill>
        <p:spPr>
          <a:xfrm>
            <a:off x="5531485" y="3383915"/>
            <a:ext cx="3665855" cy="13449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85895"/>
                                        </p:tgtEl>
                                        <p:attrNameLst>
                                          <p:attrName>style.visibility</p:attrName>
                                        </p:attrNameLst>
                                      </p:cBhvr>
                                      <p:to>
                                        <p:strVal val="visible"/>
                                      </p:to>
                                    </p:set>
                                    <p:animEffect transition="in" filter="dissolve">
                                      <p:cBhvr>
                                        <p:cTn id="7" dur="500"/>
                                        <p:tgtEl>
                                          <p:spTgt spid="2085895"/>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2085906"/>
                                        </p:tgtEl>
                                        <p:attrNameLst>
                                          <p:attrName>style.visibility</p:attrName>
                                        </p:attrNameLst>
                                      </p:cBhvr>
                                      <p:to>
                                        <p:strVal val="visible"/>
                                      </p:to>
                                    </p:set>
                                    <p:anim calcmode="lin" valueType="num">
                                      <p:cBhvr>
                                        <p:cTn id="11" dur="500" fill="hold"/>
                                        <p:tgtEl>
                                          <p:spTgt spid="2085906"/>
                                        </p:tgtEl>
                                        <p:attrNameLst>
                                          <p:attrName>ppt_w</p:attrName>
                                        </p:attrNameLst>
                                      </p:cBhvr>
                                      <p:tavLst>
                                        <p:tav tm="0">
                                          <p:val>
                                            <p:fltVal val="0.000000"/>
                                          </p:val>
                                        </p:tav>
                                        <p:tav tm="100000">
                                          <p:val>
                                            <p:strVal val="#ppt_w"/>
                                          </p:val>
                                        </p:tav>
                                      </p:tavLst>
                                    </p:anim>
                                    <p:anim calcmode="lin" valueType="num">
                                      <p:cBhvr>
                                        <p:cTn id="12" dur="500" fill="hold"/>
                                        <p:tgtEl>
                                          <p:spTgt spid="2085906"/>
                                        </p:tgtEl>
                                        <p:attrNameLst>
                                          <p:attrName>ppt_h</p:attrName>
                                        </p:attrNameLst>
                                      </p:cBhvr>
                                      <p:tavLst>
                                        <p:tav tm="0">
                                          <p:val>
                                            <p:fltVal val="0.00000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85897"/>
                                        </p:tgtEl>
                                        <p:attrNameLst>
                                          <p:attrName>style.visibility</p:attrName>
                                        </p:attrNameLst>
                                      </p:cBhvr>
                                      <p:to>
                                        <p:strVal val="visible"/>
                                      </p:to>
                                    </p:set>
                                    <p:animEffect transition="in" filter="dissolve">
                                      <p:cBhvr>
                                        <p:cTn id="17" dur="500"/>
                                        <p:tgtEl>
                                          <p:spTgt spid="2085897"/>
                                        </p:tgtEl>
                                      </p:cBhvr>
                                    </p:animEffect>
                                  </p:childTnLst>
                                </p:cTn>
                              </p:par>
                              <p:par>
                                <p:cTn id="18" presetID="1" presetClass="entr" presetSubtype="0" fill="hold" nodeType="withEffect">
                                  <p:stCondLst>
                                    <p:cond delay="0"/>
                                  </p:stCondLst>
                                  <p:childTnLst>
                                    <p:set>
                                      <p:cBhvr>
                                        <p:cTn id="19" dur="1" fill="hold">
                                          <p:stCondLst>
                                            <p:cond delay="0"/>
                                          </p:stCondLst>
                                        </p:cTn>
                                        <p:tgtEl>
                                          <p:spTgt spid="20859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5895" grpId="0"/>
      <p:bldP spid="208589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p:nvPr>
        </p:nvSpPr>
        <p:spPr/>
        <p:txBody>
          <a:bodyPr/>
          <a:p>
            <a:r>
              <a:rPr lang="zh-CN" altLang="en-US">
                <a:sym typeface="+mn-ea"/>
              </a:rPr>
              <a:t>sickle cell anemia</a:t>
            </a:r>
            <a:endParaRPr lang="zh-CN" altLang="en-US"/>
          </a:p>
        </p:txBody>
      </p:sp>
      <p:pic>
        <p:nvPicPr>
          <p:cNvPr id="104" name="图片 103"/>
          <p:cNvPicPr/>
          <p:nvPr/>
        </p:nvPicPr>
        <p:blipFill>
          <a:blip r:embed="rId1"/>
          <a:stretch>
            <a:fillRect/>
          </a:stretch>
        </p:blipFill>
        <p:spPr>
          <a:xfrm>
            <a:off x="285750" y="657225"/>
            <a:ext cx="8572500" cy="5543550"/>
          </a:xfrm>
          <a:prstGeom prst="rect">
            <a:avLst/>
          </a:prstGeom>
          <a:noFill/>
          <a:ln w="9525">
            <a:noFill/>
          </a:ln>
        </p:spPr>
      </p:pic>
      <p:sp>
        <p:nvSpPr>
          <p:cNvPr id="3" name="文本框 2"/>
          <p:cNvSpPr txBox="1"/>
          <p:nvPr/>
        </p:nvSpPr>
        <p:spPr>
          <a:xfrm>
            <a:off x="1257300" y="3082290"/>
            <a:ext cx="4572000" cy="460375"/>
          </a:xfrm>
          <a:prstGeom prst="rect">
            <a:avLst/>
          </a:prstGeom>
          <a:noFill/>
        </p:spPr>
        <p:txBody>
          <a:bodyPr wrap="square" rtlCol="0" anchor="t">
            <a:spAutoFit/>
          </a:bodyPr>
          <a:p>
            <a:r>
              <a:rPr lang="zh-CN" altLang="en-US"/>
              <a:t>mutation is called substitution</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p:nvPr>
        </p:nvSpPr>
        <p:spPr/>
        <p:txBody>
          <a:bodyPr/>
          <a:p>
            <a:endParaRPr lang="zh-CN" altLang="en-US"/>
          </a:p>
        </p:txBody>
      </p:sp>
      <p:sp>
        <p:nvSpPr>
          <p:cNvPr id="3" name="文本框 2"/>
          <p:cNvSpPr txBox="1"/>
          <p:nvPr/>
        </p:nvSpPr>
        <p:spPr>
          <a:xfrm>
            <a:off x="509270" y="901700"/>
            <a:ext cx="7950835" cy="4399915"/>
          </a:xfrm>
          <a:prstGeom prst="rect">
            <a:avLst/>
          </a:prstGeom>
          <a:noFill/>
        </p:spPr>
        <p:txBody>
          <a:bodyPr wrap="square" rtlCol="0" anchor="t">
            <a:spAutoFit/>
          </a:bodyPr>
          <a:p>
            <a:r>
              <a:rPr lang="zh-CN" altLang="en-US" sz="2000"/>
              <a:t>Signs and symptoms of sickle cell anemia vary between individuals. Some of the commonly noted symptoms include:</a:t>
            </a:r>
            <a:endParaRPr lang="zh-CN" altLang="en-US" sz="2000"/>
          </a:p>
          <a:p>
            <a:pPr marL="342900" indent="-342900">
              <a:buFont typeface="Arial" panose="020B0604020202020204" pitchFamily="34" charset="0"/>
              <a:buChar char="•"/>
            </a:pPr>
            <a:r>
              <a:rPr lang="zh-CN" altLang="en-US" sz="2000"/>
              <a:t>Anemia or decreased number of RBCs and oxygen</a:t>
            </a:r>
            <a:endParaRPr lang="zh-CN" altLang="en-US" sz="2000"/>
          </a:p>
          <a:p>
            <a:pPr marL="342900" indent="-342900">
              <a:buFont typeface="Arial" panose="020B0604020202020204" pitchFamily="34" charset="0"/>
              <a:buChar char="•"/>
            </a:pPr>
            <a:r>
              <a:rPr lang="zh-CN" altLang="en-US" sz="2000"/>
              <a:t>Irritability易怒 or fussiness</a:t>
            </a:r>
            <a:r>
              <a:rPr lang="zh-CN" altLang="en-US" sz="2000"/>
              <a:t>暴躁 in babies</a:t>
            </a:r>
            <a:endParaRPr lang="zh-CN" altLang="en-US" sz="2000"/>
          </a:p>
          <a:p>
            <a:pPr marL="342900" indent="-342900">
              <a:buFont typeface="Arial" panose="020B0604020202020204" pitchFamily="34" charset="0"/>
              <a:buChar char="•"/>
            </a:pPr>
            <a:r>
              <a:rPr lang="zh-CN" altLang="en-US" sz="2000"/>
              <a:t>Severe fatigue or tiredness</a:t>
            </a:r>
            <a:endParaRPr lang="zh-CN" altLang="en-US" sz="2000"/>
          </a:p>
          <a:p>
            <a:pPr marL="342900" indent="-342900">
              <a:buFont typeface="Arial" panose="020B0604020202020204" pitchFamily="34" charset="0"/>
              <a:buChar char="•"/>
            </a:pPr>
            <a:r>
              <a:rPr lang="zh-CN" altLang="en-US" sz="2000"/>
              <a:t>Frequent episodes of pain</a:t>
            </a:r>
            <a:r>
              <a:rPr lang="zh-CN" altLang="en-US" sz="2000"/>
              <a:t>疼痛, in different parts of the body</a:t>
            </a:r>
            <a:endParaRPr lang="zh-CN" altLang="en-US" sz="2000"/>
          </a:p>
          <a:p>
            <a:pPr marL="342900" indent="-342900">
              <a:buFont typeface="Arial" panose="020B0604020202020204" pitchFamily="34" charset="0"/>
              <a:buChar char="•"/>
            </a:pPr>
            <a:r>
              <a:rPr lang="zh-CN" altLang="en-US" sz="2000"/>
              <a:t>Swelling of hands and feet, associated with pain</a:t>
            </a:r>
            <a:endParaRPr lang="zh-CN" altLang="en-US" sz="2000"/>
          </a:p>
          <a:p>
            <a:pPr marL="342900" indent="-342900">
              <a:buFont typeface="Arial" panose="020B0604020202020204" pitchFamily="34" charset="0"/>
              <a:buChar char="•"/>
            </a:pPr>
            <a:r>
              <a:rPr lang="zh-CN" altLang="en-US" sz="2000"/>
              <a:t>Frequent infections</a:t>
            </a:r>
            <a:endParaRPr lang="zh-CN" altLang="en-US" sz="2000"/>
          </a:p>
          <a:p>
            <a:pPr marL="342900" indent="-342900">
              <a:buFont typeface="Arial" panose="020B0604020202020204" pitchFamily="34" charset="0"/>
              <a:buChar char="•"/>
            </a:pPr>
            <a:r>
              <a:rPr lang="zh-CN" altLang="en-US" sz="2000"/>
              <a:t>Delayed growth noted in children and adults</a:t>
            </a:r>
            <a:endParaRPr lang="zh-CN" altLang="en-US" sz="2000"/>
          </a:p>
          <a:p>
            <a:pPr marL="342900" indent="-342900">
              <a:buFont typeface="Arial" panose="020B0604020202020204" pitchFamily="34" charset="0"/>
              <a:buChar char="•"/>
            </a:pPr>
            <a:r>
              <a:rPr lang="zh-CN" altLang="en-US" sz="2000"/>
              <a:t>Vision problems</a:t>
            </a:r>
            <a:endParaRPr lang="zh-CN" altLang="en-US" sz="20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6594" name="标题 1006593"/>
          <p:cNvSpPr>
            <a:spLocks noGrp="1"/>
          </p:cNvSpPr>
          <p:nvPr>
            <p:ph type="title"/>
          </p:nvPr>
        </p:nvSpPr>
        <p:spPr/>
        <p:txBody>
          <a:bodyPr anchor="ctr" anchorCtr="0"/>
          <a:p>
            <a:r>
              <a:rPr lang="en-GB" altLang="zh-CN"/>
              <a:t>Mutagenic agents</a:t>
            </a:r>
            <a:r>
              <a:rPr lang="en-US" altLang="en-GB"/>
              <a:t>/</a:t>
            </a:r>
            <a:r>
              <a:rPr lang="en-US" altLang="en-GB"/>
              <a:t>mutagens</a:t>
            </a:r>
            <a:endParaRPr lang="en-US" altLang="en-GB"/>
          </a:p>
        </p:txBody>
      </p:sp>
      <p:sp>
        <p:nvSpPr>
          <p:cNvPr id="1006596" name="文本框 1006595"/>
          <p:cNvSpPr txBox="1"/>
          <p:nvPr/>
        </p:nvSpPr>
        <p:spPr>
          <a:xfrm>
            <a:off x="358775" y="784225"/>
            <a:ext cx="8785225" cy="822325"/>
          </a:xfrm>
          <a:prstGeom prst="rect">
            <a:avLst/>
          </a:prstGeom>
          <a:noFill/>
          <a:ln w="25400">
            <a:noFill/>
          </a:ln>
        </p:spPr>
        <p:txBody>
          <a:bodyPr>
            <a:spAutoFit/>
          </a:bodyPr>
          <a:p>
            <a:r>
              <a:rPr lang="en-GB" altLang="zh-CN"/>
              <a:t>The natural spontaneous mutation rate is typically around one or two mutations per 100,000 genes per generation. </a:t>
            </a:r>
            <a:endParaRPr lang="en-US" altLang="zh-CN"/>
          </a:p>
        </p:txBody>
      </p:sp>
      <p:sp>
        <p:nvSpPr>
          <p:cNvPr id="1006597" name="文本框 1006596"/>
          <p:cNvSpPr txBox="1"/>
          <p:nvPr/>
        </p:nvSpPr>
        <p:spPr>
          <a:xfrm>
            <a:off x="358775" y="2144713"/>
            <a:ext cx="4213225" cy="2647950"/>
          </a:xfrm>
          <a:prstGeom prst="rect">
            <a:avLst/>
          </a:prstGeom>
          <a:noFill/>
          <a:ln w="25400">
            <a:noFill/>
          </a:ln>
        </p:spPr>
        <p:txBody>
          <a:bodyPr>
            <a:spAutoFit/>
          </a:bodyPr>
          <a:p>
            <a:r>
              <a:rPr lang="en-GB" altLang="zh-CN"/>
              <a:t>The</a:t>
            </a:r>
            <a:r>
              <a:rPr lang="en-GB" altLang="zh-CN">
                <a:solidFill>
                  <a:srgbClr val="FF0000"/>
                </a:solidFill>
              </a:rPr>
              <a:t> mutation rate can be increased</a:t>
            </a:r>
            <a:r>
              <a:rPr lang="en-GB" altLang="zh-CN"/>
              <a:t> by </a:t>
            </a:r>
            <a:r>
              <a:rPr lang="en-GB" altLang="zh-CN" b="1">
                <a:solidFill>
                  <a:srgbClr val="10BC45"/>
                </a:solidFill>
              </a:rPr>
              <a:t>mutagenic agents</a:t>
            </a:r>
            <a:r>
              <a:rPr lang="en-GB" altLang="zh-CN"/>
              <a:t>, which </a:t>
            </a:r>
            <a:r>
              <a:rPr lang="en-GB" altLang="zh-CN">
                <a:highlight>
                  <a:srgbClr val="FFFF00"/>
                </a:highlight>
              </a:rPr>
              <a:t>include UV radiation</a:t>
            </a:r>
            <a:r>
              <a:rPr lang="en-GB" altLang="zh-CN"/>
              <a:t> and harmful </a:t>
            </a:r>
            <a:r>
              <a:rPr lang="en-GB" altLang="zh-CN">
                <a:highlight>
                  <a:srgbClr val="FFFF00"/>
                </a:highlight>
              </a:rPr>
              <a:t>chemicals</a:t>
            </a:r>
            <a:r>
              <a:rPr lang="en-GB" altLang="zh-CN"/>
              <a:t>. These disrupt the structure of DNA or interfere with transcription.</a:t>
            </a:r>
            <a:endParaRPr lang="en-US" altLang="zh-CN"/>
          </a:p>
        </p:txBody>
      </p:sp>
      <p:sp>
        <p:nvSpPr>
          <p:cNvPr id="1006598" name="文本框 1006597"/>
          <p:cNvSpPr txBox="1"/>
          <p:nvPr/>
        </p:nvSpPr>
        <p:spPr>
          <a:xfrm>
            <a:off x="358775" y="5195888"/>
            <a:ext cx="8540750" cy="822325"/>
          </a:xfrm>
          <a:prstGeom prst="rect">
            <a:avLst/>
          </a:prstGeom>
          <a:noFill/>
          <a:ln w="25400">
            <a:noFill/>
          </a:ln>
        </p:spPr>
        <p:txBody>
          <a:bodyPr>
            <a:spAutoFit/>
          </a:bodyPr>
          <a:p>
            <a:r>
              <a:rPr lang="en-GB" altLang="zh-CN"/>
              <a:t>Mutations provide the genetic variation needed for evolution, however they can produce harmful effects. </a:t>
            </a:r>
            <a:endParaRPr lang="en-US" altLang="zh-CN"/>
          </a:p>
        </p:txBody>
      </p:sp>
      <p:pic>
        <p:nvPicPr>
          <p:cNvPr id="930833" name="Picture 17" descr="forward_arrow_colour">
            <a:hlinkClick r:id="" action="ppaction://hlinkshowjump?jump=nextslide"/>
          </p:cNvPr>
          <p:cNvPicPr>
            <a:picLocks noChangeAspect="1"/>
          </p:cNvPicPr>
          <p:nvPr/>
        </p:nvPicPr>
        <p:blipFill>
          <a:blip r:embed="rId1"/>
          <a:stretch>
            <a:fillRect/>
          </a:stretch>
        </p:blipFill>
        <p:spPr>
          <a:xfrm>
            <a:off x="8447088" y="6167438"/>
            <a:ext cx="630237" cy="574675"/>
          </a:xfrm>
          <a:prstGeom prst="rect">
            <a:avLst/>
          </a:prstGeom>
          <a:noFill/>
          <a:ln w="9525">
            <a:noFill/>
          </a:ln>
        </p:spPr>
      </p:pic>
      <p:pic>
        <p:nvPicPr>
          <p:cNvPr id="1006610" name="图片 1006609" descr="sunbed"/>
          <p:cNvPicPr>
            <a:picLocks noChangeAspect="1"/>
          </p:cNvPicPr>
          <p:nvPr/>
        </p:nvPicPr>
        <p:blipFill>
          <a:blip r:embed="rId2"/>
          <a:stretch>
            <a:fillRect/>
          </a:stretch>
        </p:blipFill>
        <p:spPr>
          <a:xfrm>
            <a:off x="4572000" y="1898650"/>
            <a:ext cx="4235450" cy="317658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06597"/>
                                        </p:tgtEl>
                                        <p:attrNameLst>
                                          <p:attrName>style.visibility</p:attrName>
                                        </p:attrNameLst>
                                      </p:cBhvr>
                                      <p:to>
                                        <p:strVal val="visible"/>
                                      </p:to>
                                    </p:set>
                                    <p:animEffect transition="in" filter="dissolve">
                                      <p:cBhvr>
                                        <p:cTn id="7" dur="500"/>
                                        <p:tgtEl>
                                          <p:spTgt spid="100659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006610"/>
                                        </p:tgtEl>
                                        <p:attrNameLst>
                                          <p:attrName>style.visibility</p:attrName>
                                        </p:attrNameLst>
                                      </p:cBhvr>
                                      <p:to>
                                        <p:strVal val="visible"/>
                                      </p:to>
                                    </p:set>
                                    <p:animEffect transition="in" filter="dissolve">
                                      <p:cBhvr>
                                        <p:cTn id="11" dur="500"/>
                                        <p:tgtEl>
                                          <p:spTgt spid="100661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06598"/>
                                        </p:tgtEl>
                                        <p:attrNameLst>
                                          <p:attrName>style.visibility</p:attrName>
                                        </p:attrNameLst>
                                      </p:cBhvr>
                                      <p:to>
                                        <p:strVal val="visible"/>
                                      </p:to>
                                    </p:set>
                                    <p:animEffect transition="in" filter="dissolve">
                                      <p:cBhvr>
                                        <p:cTn id="16" dur="500"/>
                                        <p:tgtEl>
                                          <p:spTgt spid="1006598"/>
                                        </p:tgtEl>
                                      </p:cBhvr>
                                    </p:animEffec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9308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6597" grpId="0"/>
      <p:bldP spid="100659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9842" name="标题 1059841"/>
          <p:cNvSpPr>
            <a:spLocks noGrp="1"/>
          </p:cNvSpPr>
          <p:nvPr>
            <p:ph type="title"/>
          </p:nvPr>
        </p:nvSpPr>
        <p:spPr/>
        <p:txBody>
          <a:bodyPr anchor="ctr" anchorCtr="0"/>
          <a:p>
            <a:r>
              <a:rPr lang="en-GB" altLang="zh-CN"/>
              <a:t>Cystic fibrosis</a:t>
            </a:r>
            <a:r>
              <a:rPr lang="zh-CN" altLang="en-GB"/>
              <a:t>囊性纤维化</a:t>
            </a:r>
            <a:endParaRPr lang="zh-CN" altLang="en-GB"/>
          </a:p>
        </p:txBody>
      </p:sp>
      <p:sp>
        <p:nvSpPr>
          <p:cNvPr id="1059844" name="文本框 1059843"/>
          <p:cNvSpPr txBox="1"/>
          <p:nvPr/>
        </p:nvSpPr>
        <p:spPr>
          <a:xfrm>
            <a:off x="358775" y="4764088"/>
            <a:ext cx="8594725" cy="1187450"/>
          </a:xfrm>
          <a:prstGeom prst="rect">
            <a:avLst/>
          </a:prstGeom>
          <a:noFill/>
          <a:ln w="25400">
            <a:noFill/>
          </a:ln>
        </p:spPr>
        <p:txBody>
          <a:bodyPr>
            <a:spAutoFit/>
          </a:bodyPr>
          <a:p>
            <a:r>
              <a:rPr lang="en-GB" altLang="zh-CN"/>
              <a:t>In around 70% of cases CF is caused by a</a:t>
            </a:r>
            <a:r>
              <a:rPr lang="en-GB" altLang="zh-CN">
                <a:highlight>
                  <a:srgbClr val="FFFF00"/>
                </a:highlight>
              </a:rPr>
              <a:t> triplet deletion,</a:t>
            </a:r>
            <a:r>
              <a:rPr lang="en-GB" altLang="zh-CN"/>
              <a:t> resulting in the removal of an amino acid from the polypeptide chain produced.</a:t>
            </a:r>
            <a:endParaRPr lang="en-US" altLang="zh-CN"/>
          </a:p>
        </p:txBody>
      </p:sp>
      <p:sp>
        <p:nvSpPr>
          <p:cNvPr id="1059845" name="矩形 1059844"/>
          <p:cNvSpPr/>
          <p:nvPr/>
        </p:nvSpPr>
        <p:spPr>
          <a:xfrm>
            <a:off x="358775" y="784225"/>
            <a:ext cx="8201025" cy="1568450"/>
          </a:xfrm>
          <a:prstGeom prst="rect">
            <a:avLst/>
          </a:prstGeom>
          <a:noFill/>
          <a:ln w="25400">
            <a:noFill/>
          </a:ln>
        </p:spPr>
        <p:txBody>
          <a:bodyPr>
            <a:spAutoFit/>
          </a:bodyPr>
          <a:p>
            <a:r>
              <a:rPr lang="en-GB" altLang="zh-CN" b="1">
                <a:solidFill>
                  <a:srgbClr val="10BC45"/>
                </a:solidFill>
              </a:rPr>
              <a:t>Cystic fibrosis (CF)</a:t>
            </a:r>
            <a:r>
              <a:rPr lang="en-GB" altLang="zh-CN">
                <a:solidFill>
                  <a:srgbClr val="10BC45"/>
                </a:solidFill>
              </a:rPr>
              <a:t> </a:t>
            </a:r>
            <a:r>
              <a:rPr lang="en-GB" altLang="zh-CN"/>
              <a:t>is a</a:t>
            </a:r>
            <a:r>
              <a:rPr lang="en-GB" altLang="zh-CN">
                <a:highlight>
                  <a:srgbClr val="FFFF00"/>
                </a:highlight>
              </a:rPr>
              <a:t> recessive inherited disease. </a:t>
            </a:r>
            <a:br>
              <a:rPr lang="en-GB" altLang="zh-CN">
                <a:highlight>
                  <a:srgbClr val="FFFF00"/>
                </a:highlight>
              </a:rPr>
            </a:br>
            <a:r>
              <a:rPr lang="en-GB" altLang="zh-CN"/>
              <a:t>It is caused by a number of different </a:t>
            </a:r>
            <a:r>
              <a:rPr lang="en-GB" altLang="zh-CN">
                <a:solidFill>
                  <a:srgbClr val="FF0000"/>
                </a:solidFill>
              </a:rPr>
              <a:t>point mutation</a:t>
            </a:r>
            <a:r>
              <a:rPr lang="en-GB" altLang="zh-CN"/>
              <a:t>s </a:t>
            </a:r>
            <a:br>
              <a:rPr lang="en-GB" altLang="zh-CN"/>
            </a:br>
            <a:r>
              <a:rPr lang="en-GB" altLang="zh-CN"/>
              <a:t>in the </a:t>
            </a:r>
            <a:r>
              <a:rPr lang="en-GB" altLang="zh-CN" b="1">
                <a:solidFill>
                  <a:srgbClr val="10BC45"/>
                </a:solidFill>
              </a:rPr>
              <a:t>CFTR </a:t>
            </a:r>
            <a:r>
              <a:rPr lang="en-GB" altLang="zh-CN"/>
              <a:t>gene, which codes for a </a:t>
            </a:r>
            <a:r>
              <a:rPr lang="en-GB" altLang="zh-CN" dirty="0" err="1">
                <a:highlight>
                  <a:srgbClr val="FFFF00"/>
                </a:highlight>
              </a:rPr>
              <a:t>transmembrane</a:t>
            </a:r>
            <a:r>
              <a:rPr lang="en-GB" altLang="zh-CN">
                <a:highlight>
                  <a:srgbClr val="FFFF00"/>
                </a:highlight>
              </a:rPr>
              <a:t> protein that acts as an </a:t>
            </a:r>
            <a:r>
              <a:rPr lang="en-US" altLang="en-GB">
                <a:highlight>
                  <a:srgbClr val="FFFF00"/>
                </a:highlight>
              </a:rPr>
              <a:t>Cl-</a:t>
            </a:r>
            <a:r>
              <a:rPr lang="en-GB" altLang="zh-CN">
                <a:highlight>
                  <a:srgbClr val="FFFF00"/>
                </a:highlight>
              </a:rPr>
              <a:t> pump.</a:t>
            </a:r>
            <a:endParaRPr lang="en-GB" altLang="zh-CN">
              <a:highlight>
                <a:srgbClr val="FFFF00"/>
              </a:highlight>
            </a:endParaRPr>
          </a:p>
        </p:txBody>
      </p:sp>
      <p:sp>
        <p:nvSpPr>
          <p:cNvPr id="1059847" name="文本框 1059846"/>
          <p:cNvSpPr txBox="1"/>
          <p:nvPr/>
        </p:nvSpPr>
        <p:spPr>
          <a:xfrm>
            <a:off x="358775" y="2955925"/>
            <a:ext cx="8594725" cy="1187450"/>
          </a:xfrm>
          <a:prstGeom prst="rect">
            <a:avLst/>
          </a:prstGeom>
          <a:noFill/>
          <a:ln w="25400">
            <a:noFill/>
          </a:ln>
        </p:spPr>
        <p:txBody>
          <a:bodyPr>
            <a:spAutoFit/>
          </a:bodyPr>
          <a:p>
            <a:r>
              <a:rPr lang="en-GB" altLang="zh-CN"/>
              <a:t>The CFTR gene is found on chromosome 7. It codes for 1480 amino acids. There are over 1000 known mutations, which can affect the function of the CFTR gene in different ways.</a:t>
            </a:r>
            <a:endParaRPr lang="en-US" altLang="zh-CN"/>
          </a:p>
        </p:txBody>
      </p:sp>
      <p:pic>
        <p:nvPicPr>
          <p:cNvPr id="930833" name="Picture 17" descr="forward_arrow_colour">
            <a:hlinkClick r:id="" action="ppaction://hlinkshowjump?jump=nextslide"/>
          </p:cNvPr>
          <p:cNvPicPr>
            <a:picLocks noChangeAspect="1"/>
          </p:cNvPicPr>
          <p:nvPr/>
        </p:nvPicPr>
        <p:blipFill>
          <a:blip r:embed="rId1"/>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59847"/>
                                        </p:tgtEl>
                                        <p:attrNameLst>
                                          <p:attrName>style.visibility</p:attrName>
                                        </p:attrNameLst>
                                      </p:cBhvr>
                                      <p:to>
                                        <p:strVal val="visible"/>
                                      </p:to>
                                    </p:set>
                                    <p:animEffect transition="in" filter="dissolve">
                                      <p:cBhvr>
                                        <p:cTn id="7" dur="500"/>
                                        <p:tgtEl>
                                          <p:spTgt spid="105984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59844"/>
                                        </p:tgtEl>
                                        <p:attrNameLst>
                                          <p:attrName>style.visibility</p:attrName>
                                        </p:attrNameLst>
                                      </p:cBhvr>
                                      <p:to>
                                        <p:strVal val="visible"/>
                                      </p:to>
                                    </p:set>
                                    <p:animEffect transition="in" filter="dissolve">
                                      <p:cBhvr>
                                        <p:cTn id="12" dur="500"/>
                                        <p:tgtEl>
                                          <p:spTgt spid="1059844"/>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9308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9844" grpId="0"/>
      <p:bldP spid="105984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框 3"/>
          <p:cNvSpPr txBox="1"/>
          <p:nvPr/>
        </p:nvSpPr>
        <p:spPr>
          <a:xfrm>
            <a:off x="165735" y="547370"/>
            <a:ext cx="8599170" cy="2122805"/>
          </a:xfrm>
          <a:prstGeom prst="rect">
            <a:avLst/>
          </a:prstGeom>
          <a:noFill/>
        </p:spPr>
        <p:txBody>
          <a:bodyPr wrap="square" rtlCol="0" anchor="t">
            <a:spAutoFit/>
          </a:bodyPr>
          <a:p>
            <a:r>
              <a:rPr lang="zh-CN" altLang="en-US"/>
              <a:t> </a:t>
            </a:r>
            <a:r>
              <a:rPr lang="en-US" altLang="zh-CN"/>
              <a:t>normally</a:t>
            </a:r>
            <a:r>
              <a:rPr lang="zh-CN" altLang="en-US">
                <a:ea typeface="宋体" panose="02010600030101010101" pitchFamily="2" charset="-122"/>
              </a:rPr>
              <a:t>，</a:t>
            </a:r>
            <a:r>
              <a:rPr lang="zh-CN" altLang="en-US"/>
              <a:t>In the lung,the CFTR ion channel moves </a:t>
            </a:r>
            <a:r>
              <a:rPr lang="zh-CN" altLang="en-US">
                <a:highlight>
                  <a:srgbClr val="FFFF00"/>
                </a:highlight>
              </a:rPr>
              <a:t>chloride ions </a:t>
            </a:r>
            <a:r>
              <a:rPr lang="zh-CN" altLang="en-US"/>
              <a:t>from</a:t>
            </a:r>
            <a:r>
              <a:rPr lang="zh-CN" altLang="en-US">
                <a:solidFill>
                  <a:srgbClr val="FF0000"/>
                </a:solidFill>
              </a:rPr>
              <a:t> inside the cell to outside </a:t>
            </a:r>
            <a:r>
              <a:rPr lang="zh-CN" altLang="en-US"/>
              <a:t>the cell.</a:t>
            </a:r>
            <a:endParaRPr lang="zh-CN" altLang="en-US"/>
          </a:p>
          <a:p>
            <a:r>
              <a:rPr lang="zh-CN" altLang="en-US"/>
              <a:t>With CFTR mutations, </a:t>
            </a:r>
            <a:r>
              <a:rPr lang="en-US" altLang="zh-CN"/>
              <a:t>excessive</a:t>
            </a:r>
            <a:r>
              <a:rPr lang="zh-CN" altLang="en-US"/>
              <a:t> </a:t>
            </a:r>
            <a:r>
              <a:rPr lang="en-US" altLang="zh-CN"/>
              <a:t>Cl- </a:t>
            </a:r>
            <a:r>
              <a:rPr lang="zh-CN" altLang="en-US"/>
              <a:t>accumulate inside the cell, causing</a:t>
            </a:r>
            <a:r>
              <a:rPr lang="zh-CN" altLang="en-US">
                <a:highlight>
                  <a:srgbClr val="FFFF00"/>
                </a:highlight>
              </a:rPr>
              <a:t> more water to return</a:t>
            </a:r>
            <a:r>
              <a:rPr lang="zh-CN" altLang="en-US"/>
              <a:t> from the outside and m</a:t>
            </a:r>
            <a:r>
              <a:rPr lang="zh-CN" altLang="en-US">
                <a:highlight>
                  <a:srgbClr val="FFFF00"/>
                </a:highlight>
              </a:rPr>
              <a:t>ucus to be more </a:t>
            </a:r>
            <a:r>
              <a:rPr lang="en-US" altLang="zh-CN">
                <a:highlight>
                  <a:srgbClr val="FFFF00"/>
                </a:highlight>
              </a:rPr>
              <a:t>thick and stick</a:t>
            </a:r>
            <a:r>
              <a:rPr lang="en-US" altLang="zh-CN">
                <a:highlight>
                  <a:srgbClr val="FFFF00"/>
                </a:highlight>
              </a:rPr>
              <a:t>y</a:t>
            </a:r>
            <a:endParaRPr lang="en-US" altLang="zh-CN">
              <a:highlight>
                <a:srgbClr val="FFFF00"/>
              </a:highlight>
            </a:endParaRPr>
          </a:p>
        </p:txBody>
      </p:sp>
      <p:pic>
        <p:nvPicPr>
          <p:cNvPr id="100" name="图片 99"/>
          <p:cNvPicPr/>
          <p:nvPr/>
        </p:nvPicPr>
        <p:blipFill>
          <a:blip r:embed="rId1"/>
          <a:stretch>
            <a:fillRect/>
          </a:stretch>
        </p:blipFill>
        <p:spPr>
          <a:xfrm>
            <a:off x="846455" y="2875280"/>
            <a:ext cx="6574155" cy="3870325"/>
          </a:xfrm>
          <a:prstGeom prst="rect">
            <a:avLst/>
          </a:prstGeom>
          <a:noFill/>
          <a:ln w="9525">
            <a:noFill/>
          </a:ln>
        </p:spPr>
      </p:pic>
      <p:sp>
        <p:nvSpPr>
          <p:cNvPr id="5" name="文本框 4"/>
          <p:cNvSpPr txBox="1"/>
          <p:nvPr/>
        </p:nvSpPr>
        <p:spPr>
          <a:xfrm>
            <a:off x="165735" y="3333115"/>
            <a:ext cx="3048000" cy="829945"/>
          </a:xfrm>
          <a:prstGeom prst="rect">
            <a:avLst/>
          </a:prstGeom>
          <a:noFill/>
        </p:spPr>
        <p:txBody>
          <a:bodyPr wrap="square" rtlCol="0">
            <a:spAutoFit/>
          </a:bodyPr>
          <a:p>
            <a:r>
              <a:rPr lang="en-US" altLang="zh-CN"/>
              <a:t>water moves </a:t>
            </a:r>
            <a:r>
              <a:rPr lang="en-US" altLang="zh-CN"/>
              <a:t>out—dilute </a:t>
            </a:r>
            <a:r>
              <a:rPr lang="en-US" altLang="zh-CN"/>
              <a:t>mucus</a:t>
            </a:r>
            <a:endParaRPr lang="en-US" altLang="zh-CN"/>
          </a:p>
        </p:txBody>
      </p:sp>
      <p:sp>
        <p:nvSpPr>
          <p:cNvPr id="6" name="上箭头 5"/>
          <p:cNvSpPr/>
          <p:nvPr/>
        </p:nvSpPr>
        <p:spPr>
          <a:xfrm>
            <a:off x="695325" y="4077970"/>
            <a:ext cx="372745" cy="683895"/>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上箭头 6"/>
          <p:cNvSpPr/>
          <p:nvPr>
            <p:custDataLst>
              <p:tags r:id="rId2"/>
            </p:custDataLst>
          </p:nvPr>
        </p:nvSpPr>
        <p:spPr>
          <a:xfrm rot="10800000">
            <a:off x="7047865" y="3790315"/>
            <a:ext cx="372745" cy="683895"/>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3"/>
            </p:custDataLst>
          </p:nvPr>
        </p:nvSpPr>
        <p:spPr>
          <a:xfrm>
            <a:off x="6717030" y="3059430"/>
            <a:ext cx="2359660" cy="829945"/>
          </a:xfrm>
          <a:prstGeom prst="rect">
            <a:avLst/>
          </a:prstGeom>
          <a:noFill/>
        </p:spPr>
        <p:txBody>
          <a:bodyPr wrap="square" rtlCol="0">
            <a:spAutoFit/>
          </a:bodyPr>
          <a:p>
            <a:r>
              <a:rPr lang="en-US" altLang="zh-CN"/>
              <a:t>water moves in—</a:t>
            </a:r>
            <a:r>
              <a:rPr lang="en-US" altLang="zh-CN"/>
              <a:t>thick </a:t>
            </a:r>
            <a:r>
              <a:rPr lang="en-US" altLang="zh-CN"/>
              <a:t>mucus</a:t>
            </a:r>
            <a:endParaRPr lang="en-US" alt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Effects </a:t>
            </a:r>
            <a:r>
              <a:rPr lang="en-US" altLang="zh-CN"/>
              <a:t>on respiratory </a:t>
            </a:r>
            <a:r>
              <a:rPr lang="en-US" altLang="zh-CN"/>
              <a:t>system</a:t>
            </a:r>
            <a:endParaRPr lang="en-US" altLang="zh-CN"/>
          </a:p>
        </p:txBody>
      </p:sp>
      <p:sp>
        <p:nvSpPr>
          <p:cNvPr id="4" name="文本框 3"/>
          <p:cNvSpPr txBox="1"/>
          <p:nvPr/>
        </p:nvSpPr>
        <p:spPr>
          <a:xfrm>
            <a:off x="297815" y="964565"/>
            <a:ext cx="8294370" cy="4154170"/>
          </a:xfrm>
          <a:prstGeom prst="rect">
            <a:avLst/>
          </a:prstGeom>
          <a:noFill/>
        </p:spPr>
        <p:txBody>
          <a:bodyPr wrap="square" rtlCol="0" anchor="t">
            <a:spAutoFit/>
          </a:bodyPr>
          <a:p>
            <a:pPr>
              <a:buFont typeface="Arial" panose="020B0604020202020204" pitchFamily="34" charset="0"/>
            </a:pPr>
            <a:r>
              <a:rPr lang="zh-CN" altLang="en-US"/>
              <a:t>unable to</a:t>
            </a:r>
            <a:r>
              <a:rPr lang="en-US" altLang="zh-CN"/>
              <a:t> </a:t>
            </a:r>
            <a:r>
              <a:rPr lang="zh-CN" altLang="en-US"/>
              <a:t>move as the mucus is so thick and sticky</a:t>
            </a:r>
            <a:endParaRPr lang="zh-CN" altLang="en-US"/>
          </a:p>
          <a:p>
            <a:pPr marL="342900" indent="-342900">
              <a:buFont typeface="Arial" panose="020B0604020202020204" pitchFamily="34" charset="0"/>
              <a:buChar char="•"/>
            </a:pPr>
            <a:r>
              <a:rPr lang="zh-CN" altLang="en-US">
                <a:sym typeface="+mn-ea"/>
              </a:rPr>
              <a:t>frequent</a:t>
            </a:r>
            <a:r>
              <a:rPr lang="zh-CN" altLang="en-US"/>
              <a:t> infections </a:t>
            </a:r>
            <a:endParaRPr lang="zh-CN" altLang="en-US"/>
          </a:p>
          <a:p>
            <a:pPr marL="342900" indent="-342900">
              <a:buFont typeface="Arial" panose="020B0604020202020204" pitchFamily="34" charset="0"/>
              <a:buChar char="•"/>
            </a:pPr>
            <a:r>
              <a:rPr lang="zh-CN" altLang="en-US"/>
              <a:t>block airways which limits gas exchange</a:t>
            </a:r>
            <a:endParaRPr lang="zh-CN" altLang="en-US"/>
          </a:p>
          <a:p>
            <a:pPr marL="342900" indent="-342900">
              <a:buFont typeface="Arial" panose="020B0604020202020204" pitchFamily="34" charset="0"/>
              <a:buChar char="•"/>
            </a:pPr>
            <a:r>
              <a:rPr lang="zh-CN" altLang="en-US"/>
              <a:t>The surface area for gas exchange is reduced which can cause breathing difficulties</a:t>
            </a:r>
            <a:endParaRPr lang="zh-CN" altLang="en-US"/>
          </a:p>
          <a:p>
            <a:pPr marL="342900" indent="-342900">
              <a:buFont typeface="Arial" panose="020B0604020202020204" pitchFamily="34" charset="0"/>
              <a:buChar char="•"/>
            </a:pPr>
            <a:r>
              <a:rPr lang="en-US" altLang="zh-CN"/>
              <a:t>lack in energy</a:t>
            </a:r>
            <a:endParaRPr lang="en-US" altLang="zh-CN"/>
          </a:p>
          <a:p>
            <a:pPr marL="342900" indent="-342900">
              <a:buFont typeface="Arial" panose="020B0604020202020204" pitchFamily="34" charset="0"/>
              <a:buChar char="•"/>
            </a:pPr>
            <a:r>
              <a:rPr lang="en-US" altLang="zh-CN"/>
              <a:t>reduced immunity</a:t>
            </a:r>
            <a:endParaRPr lang="zh-CN" altLang="en-US"/>
          </a:p>
          <a:p>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Effects on the digestive system</a:t>
            </a:r>
            <a:endParaRPr lang="zh-CN" altLang="en-US"/>
          </a:p>
        </p:txBody>
      </p:sp>
      <p:sp>
        <p:nvSpPr>
          <p:cNvPr id="4" name="文本框 3"/>
          <p:cNvSpPr txBox="1"/>
          <p:nvPr/>
        </p:nvSpPr>
        <p:spPr>
          <a:xfrm>
            <a:off x="371475" y="767715"/>
            <a:ext cx="8079740" cy="2553335"/>
          </a:xfrm>
          <a:prstGeom prst="rect">
            <a:avLst/>
          </a:prstGeom>
          <a:noFill/>
        </p:spPr>
        <p:txBody>
          <a:bodyPr wrap="square" rtlCol="0" anchor="t">
            <a:spAutoFit/>
          </a:bodyPr>
          <a:p>
            <a:r>
              <a:rPr lang="zh-CN" altLang="en-US" sz="2000"/>
              <a:t>Thick mucus in the digestive system </a:t>
            </a:r>
            <a:endParaRPr lang="zh-CN" altLang="en-US" sz="2000"/>
          </a:p>
          <a:p>
            <a:pPr marL="342900" indent="-342900">
              <a:buFont typeface="Arial" panose="020B0604020202020204" pitchFamily="34" charset="0"/>
              <a:buChar char="•"/>
            </a:pPr>
            <a:r>
              <a:rPr lang="zh-CN" altLang="en-US" sz="2000"/>
              <a:t>Blockage of the pancreatic duct </a:t>
            </a:r>
            <a:r>
              <a:rPr lang="zh-CN" altLang="en-US" sz="2000">
                <a:highlight>
                  <a:srgbClr val="FFFF00"/>
                </a:highlight>
              </a:rPr>
              <a:t>reduces digestion of nutrients</a:t>
            </a:r>
            <a:endParaRPr lang="zh-CN" altLang="en-US" sz="2000"/>
          </a:p>
          <a:p>
            <a:pPr marL="342900" indent="-342900">
              <a:buFont typeface="Arial" panose="020B0604020202020204" pitchFamily="34" charset="0"/>
              <a:buChar char="•"/>
            </a:pPr>
            <a:r>
              <a:rPr lang="zh-CN" altLang="en-US" sz="2000"/>
              <a:t>The villi of the small intestine are covered to reduce</a:t>
            </a:r>
            <a:r>
              <a:rPr lang="en-US" altLang="zh-CN" sz="2000"/>
              <a:t> </a:t>
            </a:r>
            <a:r>
              <a:rPr lang="zh-CN" altLang="en-US" sz="2000">
                <a:highlight>
                  <a:srgbClr val="FFFF00"/>
                </a:highlight>
                <a:sym typeface="+mn-ea"/>
              </a:rPr>
              <a:t>absorption</a:t>
            </a:r>
            <a:endParaRPr lang="zh-CN" altLang="en-US" sz="2000">
              <a:highlight>
                <a:srgbClr val="FFFF00"/>
              </a:highlight>
              <a:sym typeface="+mn-ea"/>
            </a:endParaRPr>
          </a:p>
          <a:p>
            <a:pPr marL="342900" indent="-342900">
              <a:buFont typeface="Arial" panose="020B0604020202020204" pitchFamily="34" charset="0"/>
              <a:buChar char="•"/>
            </a:pPr>
            <a:r>
              <a:rPr lang="en-US" altLang="zh-CN" sz="2000">
                <a:highlight>
                  <a:srgbClr val="FFFF00"/>
                </a:highlight>
                <a:sym typeface="+mn-ea"/>
              </a:rPr>
              <a:t>malnutrition</a:t>
            </a:r>
            <a:endParaRPr lang="zh-CN" altLang="en-US" sz="2000">
              <a:highlight>
                <a:srgbClr val="FFFF00"/>
              </a:highlight>
              <a:sym typeface="+mn-ea"/>
            </a:endParaRPr>
          </a:p>
          <a:p>
            <a:pPr marL="342900" indent="-342900">
              <a:buFont typeface="Arial" panose="020B0604020202020204" pitchFamily="34" charset="0"/>
              <a:buChar char="•"/>
            </a:pPr>
            <a:r>
              <a:rPr lang="zh-CN" altLang="en-US" sz="2000"/>
              <a:t>Islets</a:t>
            </a:r>
            <a:r>
              <a:rPr lang="zh-CN" altLang="en-US" sz="2000"/>
              <a:t>胰岛 may be destroyed by enzymes, leading to disease</a:t>
            </a:r>
            <a:r>
              <a:rPr lang="en-US" altLang="zh-CN" sz="2000"/>
              <a:t>-</a:t>
            </a:r>
            <a:r>
              <a:rPr lang="en-US" altLang="zh-CN" sz="2000"/>
              <a:t>diabetes</a:t>
            </a:r>
            <a:endParaRPr lang="en-US" altLang="zh-CN" sz="20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Effects on the </a:t>
            </a:r>
            <a:r>
              <a:rPr lang="en-US" altLang="zh-CN">
                <a:sym typeface="+mn-ea"/>
              </a:rPr>
              <a:t>reproductive</a:t>
            </a:r>
            <a:r>
              <a:rPr lang="zh-CN" altLang="en-US">
                <a:sym typeface="+mn-ea"/>
              </a:rPr>
              <a:t> system</a:t>
            </a:r>
            <a:endParaRPr lang="zh-CN" altLang="en-US"/>
          </a:p>
        </p:txBody>
      </p:sp>
      <p:sp>
        <p:nvSpPr>
          <p:cNvPr id="4" name="文本框 3"/>
          <p:cNvSpPr txBox="1"/>
          <p:nvPr/>
        </p:nvSpPr>
        <p:spPr>
          <a:xfrm>
            <a:off x="334645" y="997585"/>
            <a:ext cx="8192770" cy="1753235"/>
          </a:xfrm>
          <a:prstGeom prst="rect">
            <a:avLst/>
          </a:prstGeom>
          <a:noFill/>
        </p:spPr>
        <p:txBody>
          <a:bodyPr wrap="square" rtlCol="0" anchor="t">
            <a:spAutoFit/>
          </a:bodyPr>
          <a:p>
            <a:pPr marL="342900" indent="-342900">
              <a:buFont typeface="Arial" panose="020B0604020202020204" pitchFamily="34" charset="0"/>
              <a:buChar char="•"/>
            </a:pPr>
            <a:r>
              <a:rPr lang="en-US" altLang="zh-CN"/>
              <a:t>in men</a:t>
            </a:r>
            <a:r>
              <a:rPr lang="zh-CN" altLang="en-US">
                <a:ea typeface="宋体" panose="02010600030101010101" pitchFamily="2" charset="-122"/>
              </a:rPr>
              <a:t>，</a:t>
            </a:r>
            <a:r>
              <a:rPr lang="zh-CN" altLang="en-US"/>
              <a:t>seminiferous duct</a:t>
            </a:r>
            <a:r>
              <a:rPr lang="en-US" altLang="zh-CN"/>
              <a:t> is</a:t>
            </a:r>
            <a:r>
              <a:rPr lang="zh-CN" altLang="en-US"/>
              <a:t> blocked, preventing sperm from reaching</a:t>
            </a:r>
            <a:r>
              <a:rPr lang="en-US" altLang="zh-CN"/>
              <a:t> </a:t>
            </a:r>
            <a:r>
              <a:rPr lang="zh-CN" altLang="en-US"/>
              <a:t>the penis</a:t>
            </a:r>
            <a:endParaRPr lang="zh-CN" altLang="en-US"/>
          </a:p>
          <a:p>
            <a:pPr marL="342900" indent="-342900">
              <a:buFont typeface="Arial" panose="020B0604020202020204" pitchFamily="34" charset="0"/>
              <a:buChar char="•"/>
            </a:pPr>
            <a:r>
              <a:rPr lang="zh-CN" altLang="en-US"/>
              <a:t>In women thickened cervical mucus can prevent sperm reaching the oviduct to fertilise</a:t>
            </a:r>
            <a:r>
              <a:rPr lang="en-US" altLang="zh-CN"/>
              <a:t> </a:t>
            </a:r>
            <a:r>
              <a:rPr lang="zh-CN" altLang="en-US"/>
              <a:t>an egg</a:t>
            </a: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Effects on the </a:t>
            </a:r>
            <a:r>
              <a:rPr lang="en-US" altLang="zh-CN">
                <a:sym typeface="+mn-ea"/>
              </a:rPr>
              <a:t>sweat </a:t>
            </a:r>
            <a:r>
              <a:rPr lang="en-US" altLang="zh-CN">
                <a:sym typeface="+mn-ea"/>
              </a:rPr>
              <a:t>glands</a:t>
            </a:r>
            <a:endParaRPr lang="en-US" altLang="zh-CN">
              <a:sym typeface="+mn-ea"/>
            </a:endParaRPr>
          </a:p>
        </p:txBody>
      </p:sp>
      <p:sp>
        <p:nvSpPr>
          <p:cNvPr id="4" name="文本框 3"/>
          <p:cNvSpPr txBox="1"/>
          <p:nvPr/>
        </p:nvSpPr>
        <p:spPr>
          <a:xfrm>
            <a:off x="365760" y="705485"/>
            <a:ext cx="8293735" cy="3415030"/>
          </a:xfrm>
          <a:prstGeom prst="rect">
            <a:avLst/>
          </a:prstGeom>
          <a:noFill/>
        </p:spPr>
        <p:txBody>
          <a:bodyPr wrap="square" rtlCol="0" anchor="t">
            <a:spAutoFit/>
          </a:bodyPr>
          <a:p>
            <a:r>
              <a:rPr lang="zh-CN" altLang="en-US"/>
              <a:t>In sweat glands, CFTR functions to </a:t>
            </a:r>
            <a:r>
              <a:rPr lang="zh-CN" altLang="en-US">
                <a:highlight>
                  <a:srgbClr val="FFFF00"/>
                </a:highlight>
              </a:rPr>
              <a:t>reabsorb </a:t>
            </a:r>
            <a:r>
              <a:rPr lang="en-US" altLang="zh-CN">
                <a:highlight>
                  <a:srgbClr val="FFFF00"/>
                </a:highlight>
              </a:rPr>
              <a:t>Na+</a:t>
            </a:r>
            <a:r>
              <a:rPr lang="zh-CN" altLang="en-US">
                <a:highlight>
                  <a:srgbClr val="FFFF00"/>
                </a:highlight>
                <a:ea typeface="宋体" panose="02010600030101010101" pitchFamily="2" charset="-122"/>
              </a:rPr>
              <a:t>，</a:t>
            </a:r>
            <a:r>
              <a:rPr lang="en-US" altLang="zh-CN">
                <a:highlight>
                  <a:srgbClr val="FFFF00"/>
                </a:highlight>
                <a:ea typeface="宋体" panose="02010600030101010101" pitchFamily="2" charset="-122"/>
              </a:rPr>
              <a:t>Cl-</a:t>
            </a:r>
            <a:endParaRPr lang="en-US" altLang="zh-CN">
              <a:highlight>
                <a:srgbClr val="FFFF00"/>
              </a:highlight>
              <a:ea typeface="宋体" panose="02010600030101010101" pitchFamily="2" charset="-122"/>
            </a:endParaRPr>
          </a:p>
          <a:p>
            <a:r>
              <a:rPr lang="en-US" altLang="zh-CN">
                <a:ea typeface="宋体" panose="02010600030101010101" pitchFamily="2" charset="-122"/>
              </a:rPr>
              <a:t>Sweat is mainly composed of salt and water</a:t>
            </a:r>
            <a:endParaRPr lang="en-US" altLang="zh-CN">
              <a:ea typeface="宋体" panose="02010600030101010101" pitchFamily="2" charset="-122"/>
            </a:endParaRPr>
          </a:p>
          <a:p>
            <a:r>
              <a:rPr lang="en-US" altLang="zh-CN">
                <a:ea typeface="宋体" panose="02010600030101010101" pitchFamily="2" charset="-122"/>
              </a:rPr>
              <a:t>Reabsorption of salt prevents the body from losing too much salt</a:t>
            </a:r>
            <a:endParaRPr lang="en-US" altLang="zh-CN">
              <a:ea typeface="宋体" panose="02010600030101010101" pitchFamily="2" charset="-122"/>
            </a:endParaRPr>
          </a:p>
          <a:p>
            <a:r>
              <a:rPr lang="en-US" altLang="zh-CN">
                <a:ea typeface="宋体" panose="02010600030101010101" pitchFamily="2" charset="-122"/>
              </a:rPr>
              <a:t>Mutations in CFTR cause sodium and chloride ions remain in </a:t>
            </a:r>
            <a:r>
              <a:rPr lang="en-US" altLang="zh-CN">
                <a:ea typeface="宋体" panose="02010600030101010101" pitchFamily="2" charset="-122"/>
              </a:rPr>
              <a:t>sweat</a:t>
            </a:r>
            <a:endParaRPr lang="en-US" altLang="zh-CN">
              <a:ea typeface="宋体" panose="02010600030101010101" pitchFamily="2" charset="-122"/>
            </a:endParaRPr>
          </a:p>
          <a:p>
            <a:r>
              <a:rPr lang="en-US" altLang="zh-CN">
                <a:solidFill>
                  <a:srgbClr val="FF0000"/>
                </a:solidFill>
                <a:ea typeface="宋体" panose="02010600030101010101" pitchFamily="2" charset="-122"/>
              </a:rPr>
              <a:t>Saltier sweat</a:t>
            </a:r>
            <a:endParaRPr lang="en-US" altLang="zh-CN">
              <a:solidFill>
                <a:srgbClr val="FF0000"/>
              </a:solidFill>
              <a:ea typeface="宋体" panose="02010600030101010101" pitchFamily="2" charset="-122"/>
            </a:endParaRPr>
          </a:p>
        </p:txBody>
      </p:sp>
      <p:pic>
        <p:nvPicPr>
          <p:cNvPr id="101" name="图片 100"/>
          <p:cNvPicPr/>
          <p:nvPr/>
        </p:nvPicPr>
        <p:blipFill>
          <a:blip r:embed="rId1"/>
          <a:stretch>
            <a:fillRect/>
          </a:stretch>
        </p:blipFill>
        <p:spPr>
          <a:xfrm>
            <a:off x="2583815" y="3757295"/>
            <a:ext cx="5200650" cy="2781300"/>
          </a:xfrm>
          <a:prstGeom prst="rect">
            <a:avLst/>
          </a:prstGeom>
          <a:noFill/>
          <a:ln w="9525">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22250" y="184785"/>
            <a:ext cx="7240588" cy="549275"/>
          </a:xfrm>
        </p:spPr>
        <p:txBody>
          <a:bodyPr/>
          <a:p>
            <a:r>
              <a:rPr lang="zh-CN" altLang="en-US" sz="2400">
                <a:sym typeface="+mn-ea"/>
              </a:rPr>
              <a:t>There are three main</a:t>
            </a:r>
            <a:r>
              <a:rPr lang="en-US" altLang="zh-CN" sz="2400">
                <a:sym typeface="+mn-ea"/>
              </a:rPr>
              <a:t> </a:t>
            </a:r>
            <a:r>
              <a:rPr lang="zh-CN" altLang="en-US" sz="2400">
                <a:sym typeface="+mn-ea"/>
              </a:rPr>
              <a:t>uses of genetic screening</a:t>
            </a:r>
            <a:br>
              <a:rPr lang="zh-CN" altLang="en-US" sz="2400"/>
            </a:br>
            <a:endParaRPr lang="zh-CN" altLang="en-US" sz="2400"/>
          </a:p>
        </p:txBody>
      </p:sp>
      <p:sp>
        <p:nvSpPr>
          <p:cNvPr id="4" name="文本框 3"/>
          <p:cNvSpPr txBox="1"/>
          <p:nvPr/>
        </p:nvSpPr>
        <p:spPr>
          <a:xfrm>
            <a:off x="480695" y="955040"/>
            <a:ext cx="8182610" cy="3046095"/>
          </a:xfrm>
          <a:prstGeom prst="rect">
            <a:avLst/>
          </a:prstGeom>
          <a:noFill/>
        </p:spPr>
        <p:txBody>
          <a:bodyPr wrap="square" rtlCol="0" anchor="t">
            <a:spAutoFit/>
          </a:bodyPr>
          <a:p>
            <a:pPr marL="342900" indent="-342900">
              <a:buFont typeface="Arial" panose="020B0604020202020204" pitchFamily="34" charset="0"/>
              <a:buChar char="•"/>
            </a:pPr>
            <a:r>
              <a:rPr lang="zh-CN" altLang="en-US"/>
              <a:t>ldentifying </a:t>
            </a:r>
            <a:r>
              <a:rPr lang="en-US" altLang="zh-CN"/>
              <a:t>carrier: </a:t>
            </a:r>
            <a:r>
              <a:rPr lang="zh-CN" altLang="en-US"/>
              <a:t>individuals who carry an allele at a gene locus for a particular disorder</a:t>
            </a:r>
            <a:endParaRPr lang="zh-CN" altLang="en-US"/>
          </a:p>
          <a:p>
            <a:pPr marL="342900" indent="-342900">
              <a:buFont typeface="Arial" panose="020B0604020202020204" pitchFamily="34" charset="0"/>
              <a:buChar char="•"/>
            </a:pPr>
            <a:r>
              <a:rPr lang="zh-CN" altLang="en-US"/>
              <a:t>The screening of embryos prior to implantation during fertility treatment; this is</a:t>
            </a:r>
            <a:r>
              <a:rPr lang="en-US" altLang="zh-CN"/>
              <a:t> </a:t>
            </a:r>
            <a:r>
              <a:rPr lang="zh-CN" altLang="en-US"/>
              <a:t>Preimplantation Genetic Diagnosis (PGD)</a:t>
            </a:r>
            <a:r>
              <a:rPr lang="en-US" altLang="zh-CN"/>
              <a:t>-</a:t>
            </a:r>
            <a:r>
              <a:rPr lang="zh-CN" altLang="en-US"/>
              <a:t>试管婴儿</a:t>
            </a:r>
            <a:endParaRPr lang="zh-CN" altLang="en-US"/>
          </a:p>
          <a:p>
            <a:pPr marL="342900" indent="-342900">
              <a:buFont typeface="Arial" panose="020B0604020202020204" pitchFamily="34" charset="0"/>
              <a:buChar char="•"/>
            </a:pPr>
            <a:r>
              <a:rPr lang="zh-CN" altLang="en-US"/>
              <a:t>Testing a foetus before birth; this is prenatal testing</a:t>
            </a:r>
            <a:r>
              <a:rPr lang="zh-CN" altLang="en-US"/>
              <a:t>产前诊断</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87938" name="标题 2087937"/>
          <p:cNvSpPr>
            <a:spLocks noGrp="1"/>
          </p:cNvSpPr>
          <p:nvPr>
            <p:ph type="title"/>
          </p:nvPr>
        </p:nvSpPr>
        <p:spPr/>
        <p:txBody>
          <a:bodyPr anchor="ctr" anchorCtr="0"/>
          <a:p>
            <a:r>
              <a:rPr lang="en-GB" altLang="zh-CN"/>
              <a:t>Bases</a:t>
            </a:r>
            <a:endParaRPr lang="en-GB" altLang="zh-CN"/>
          </a:p>
        </p:txBody>
      </p:sp>
      <p:sp>
        <p:nvSpPr>
          <p:cNvPr id="2087939" name="文本框 2087938"/>
          <p:cNvSpPr txBox="1"/>
          <p:nvPr/>
        </p:nvSpPr>
        <p:spPr>
          <a:xfrm>
            <a:off x="563563" y="784225"/>
            <a:ext cx="6846887" cy="457200"/>
          </a:xfrm>
          <a:prstGeom prst="rect">
            <a:avLst/>
          </a:prstGeom>
          <a:noFill/>
          <a:ln w="9525">
            <a:noFill/>
          </a:ln>
        </p:spPr>
        <p:txBody>
          <a:bodyPr>
            <a:spAutoFit/>
          </a:bodyPr>
          <a:p>
            <a:pPr>
              <a:spcBef>
                <a:spcPct val="20000"/>
              </a:spcBef>
              <a:buClr>
                <a:srgbClr val="10BC45"/>
              </a:buClr>
              <a:buSzPct val="80000"/>
              <a:buFont typeface="Wingdings" panose="05000000000000000000" pitchFamily="2" charset="2"/>
            </a:pPr>
            <a:r>
              <a:rPr lang="en-GB" altLang="zh-CN">
                <a:cs typeface="Arial" panose="020B0604020202020204" pitchFamily="34" charset="0"/>
              </a:rPr>
              <a:t>There are five bases, split into two types:</a:t>
            </a:r>
            <a:endParaRPr lang="en-GB" altLang="zh-CN">
              <a:ea typeface="Arial" panose="020B0604020202020204" pitchFamily="34" charset="0"/>
            </a:endParaRPr>
          </a:p>
        </p:txBody>
      </p:sp>
      <p:sp>
        <p:nvSpPr>
          <p:cNvPr id="2087940" name="文本框 2087939"/>
          <p:cNvSpPr txBox="1"/>
          <p:nvPr/>
        </p:nvSpPr>
        <p:spPr>
          <a:xfrm>
            <a:off x="424180" y="1341755"/>
            <a:ext cx="3782695" cy="1383665"/>
          </a:xfrm>
          <a:prstGeom prst="rect">
            <a:avLst/>
          </a:prstGeom>
          <a:noFill/>
          <a:ln w="9525">
            <a:noFill/>
          </a:ln>
        </p:spPr>
        <p:txBody>
          <a:bodyPr wrap="square">
            <a:spAutoFit/>
          </a:bodyPr>
          <a:p>
            <a:pPr marL="360680" indent="-360680">
              <a:spcBef>
                <a:spcPct val="20000"/>
              </a:spcBef>
              <a:buClr>
                <a:srgbClr val="10BC45"/>
              </a:buClr>
              <a:buSzPct val="80000"/>
              <a:buFont typeface="Wingdings" panose="05000000000000000000" pitchFamily="2" charset="2"/>
              <a:buChar char="l"/>
            </a:pPr>
            <a:r>
              <a:rPr lang="en-GB" altLang="zh-CN" sz="2000" b="1">
                <a:solidFill>
                  <a:srgbClr val="FF91FF"/>
                </a:solidFill>
              </a:rPr>
              <a:t>adenine</a:t>
            </a:r>
            <a:r>
              <a:rPr lang="en-GB" altLang="zh-CN" sz="2000">
                <a:solidFill>
                  <a:srgbClr val="FF91FF"/>
                </a:solidFill>
              </a:rPr>
              <a:t> </a:t>
            </a:r>
            <a:r>
              <a:rPr lang="en-GB" altLang="zh-CN" sz="2000" b="1">
                <a:solidFill>
                  <a:srgbClr val="FF91FF"/>
                </a:solidFill>
              </a:rPr>
              <a:t>(A)</a:t>
            </a:r>
            <a:r>
              <a:rPr lang="en-GB" altLang="zh-CN" sz="2000"/>
              <a:t> and </a:t>
            </a:r>
            <a:r>
              <a:rPr lang="en-GB" altLang="zh-CN" sz="2000" b="1">
                <a:solidFill>
                  <a:srgbClr val="CD0101"/>
                </a:solidFill>
              </a:rPr>
              <a:t>guanine</a:t>
            </a:r>
            <a:r>
              <a:rPr lang="en-GB" altLang="zh-CN" sz="2000">
                <a:solidFill>
                  <a:srgbClr val="CD0101"/>
                </a:solidFill>
              </a:rPr>
              <a:t> </a:t>
            </a:r>
            <a:r>
              <a:rPr lang="en-GB" altLang="zh-CN" sz="2000" b="1">
                <a:solidFill>
                  <a:srgbClr val="CD0101"/>
                </a:solidFill>
              </a:rPr>
              <a:t>(G)</a:t>
            </a:r>
            <a:r>
              <a:rPr lang="en-GB" altLang="zh-CN" sz="2000"/>
              <a:t> </a:t>
            </a:r>
            <a:r>
              <a:rPr lang="en-GB" altLang="zh-CN" sz="2000">
                <a:cs typeface="Arial" panose="020B0604020202020204" pitchFamily="34" charset="0"/>
              </a:rPr>
              <a:t>are </a:t>
            </a:r>
            <a:r>
              <a:rPr lang="en-GB" altLang="zh-CN" sz="2000" b="1">
                <a:solidFill>
                  <a:srgbClr val="10BC45"/>
                </a:solidFill>
                <a:cs typeface="Arial" panose="020B0604020202020204" pitchFamily="34" charset="0"/>
              </a:rPr>
              <a:t>purine</a:t>
            </a:r>
            <a:r>
              <a:rPr lang="en-GB" altLang="zh-CN" sz="2000">
                <a:cs typeface="Arial" panose="020B0604020202020204" pitchFamily="34" charset="0"/>
              </a:rPr>
              <a:t> bases</a:t>
            </a:r>
            <a:endParaRPr lang="en-GB" altLang="zh-CN" sz="2000">
              <a:cs typeface="Arial" panose="020B0604020202020204" pitchFamily="34" charset="0"/>
            </a:endParaRPr>
          </a:p>
          <a:p>
            <a:pPr marL="360680" indent="-360680">
              <a:spcBef>
                <a:spcPct val="20000"/>
              </a:spcBef>
              <a:buClr>
                <a:srgbClr val="10BC45"/>
              </a:buClr>
              <a:buSzPct val="80000"/>
              <a:buFont typeface="Wingdings" panose="05000000000000000000" pitchFamily="2" charset="2"/>
              <a:buChar char="l"/>
            </a:pPr>
            <a:r>
              <a:rPr lang="en-US" altLang="en-GB" sz="2000">
                <a:cs typeface="Arial" panose="020B0604020202020204" pitchFamily="34" charset="0"/>
              </a:rPr>
              <a:t>Larger, double-ringed molecules </a:t>
            </a:r>
            <a:endParaRPr lang="en-US" altLang="en-GB" sz="2000">
              <a:cs typeface="Arial" panose="020B0604020202020204" pitchFamily="34" charset="0"/>
            </a:endParaRPr>
          </a:p>
        </p:txBody>
      </p:sp>
      <p:pic>
        <p:nvPicPr>
          <p:cNvPr id="2087943" name="图片 2087942" descr="adenine"/>
          <p:cNvPicPr>
            <a:picLocks noChangeAspect="1"/>
          </p:cNvPicPr>
          <p:nvPr/>
        </p:nvPicPr>
        <p:blipFill>
          <a:blip r:embed="rId1"/>
          <a:stretch>
            <a:fillRect/>
          </a:stretch>
        </p:blipFill>
        <p:spPr>
          <a:xfrm>
            <a:off x="4799013" y="1241425"/>
            <a:ext cx="1390650" cy="1466850"/>
          </a:xfrm>
          <a:prstGeom prst="rect">
            <a:avLst/>
          </a:prstGeom>
          <a:noFill/>
          <a:ln w="9525">
            <a:noFill/>
          </a:ln>
        </p:spPr>
      </p:pic>
      <p:sp>
        <p:nvSpPr>
          <p:cNvPr id="2087948" name="矩形 2087947"/>
          <p:cNvSpPr/>
          <p:nvPr/>
        </p:nvSpPr>
        <p:spPr>
          <a:xfrm>
            <a:off x="5292090" y="2708275"/>
            <a:ext cx="404813" cy="457200"/>
          </a:xfrm>
          <a:prstGeom prst="rect">
            <a:avLst/>
          </a:prstGeom>
          <a:noFill/>
          <a:ln w="9525">
            <a:noFill/>
          </a:ln>
        </p:spPr>
        <p:txBody>
          <a:bodyPr wrap="none" anchor="t" anchorCtr="0">
            <a:spAutoFit/>
          </a:bodyPr>
          <a:p>
            <a:pPr algn="ctr"/>
            <a:r>
              <a:rPr lang="en-GB" altLang="zh-CN" b="1">
                <a:solidFill>
                  <a:srgbClr val="FF91FF"/>
                </a:solidFill>
              </a:rPr>
              <a:t>A</a:t>
            </a:r>
            <a:endParaRPr lang="en-GB" altLang="zh-CN" b="1">
              <a:solidFill>
                <a:srgbClr val="FF91FF"/>
              </a:solidFill>
            </a:endParaRPr>
          </a:p>
        </p:txBody>
      </p:sp>
      <p:pic>
        <p:nvPicPr>
          <p:cNvPr id="2087946" name="图片 2087945" descr="guanine"/>
          <p:cNvPicPr>
            <a:picLocks noChangeAspect="1"/>
          </p:cNvPicPr>
          <p:nvPr/>
        </p:nvPicPr>
        <p:blipFill>
          <a:blip r:embed="rId2"/>
          <a:stretch>
            <a:fillRect/>
          </a:stretch>
        </p:blipFill>
        <p:spPr>
          <a:xfrm>
            <a:off x="6943408" y="1199833"/>
            <a:ext cx="1981200" cy="1524000"/>
          </a:xfrm>
          <a:prstGeom prst="rect">
            <a:avLst/>
          </a:prstGeom>
          <a:noFill/>
          <a:ln w="9525">
            <a:noFill/>
          </a:ln>
        </p:spPr>
      </p:pic>
      <p:sp>
        <p:nvSpPr>
          <p:cNvPr id="2087949" name="矩形 2087948"/>
          <p:cNvSpPr/>
          <p:nvPr/>
        </p:nvSpPr>
        <p:spPr>
          <a:xfrm>
            <a:off x="7469188" y="2708275"/>
            <a:ext cx="420687" cy="457200"/>
          </a:xfrm>
          <a:prstGeom prst="rect">
            <a:avLst/>
          </a:prstGeom>
          <a:noFill/>
          <a:ln w="9525">
            <a:noFill/>
          </a:ln>
        </p:spPr>
        <p:txBody>
          <a:bodyPr wrap="none" anchor="t" anchorCtr="0">
            <a:spAutoFit/>
          </a:bodyPr>
          <a:p>
            <a:pPr algn="ctr"/>
            <a:r>
              <a:rPr lang="en-GB" altLang="zh-CN" b="1">
                <a:solidFill>
                  <a:srgbClr val="CD0101"/>
                </a:solidFill>
              </a:rPr>
              <a:t>G</a:t>
            </a:r>
            <a:endParaRPr lang="en-GB" altLang="zh-CN" b="1">
              <a:solidFill>
                <a:srgbClr val="CD0101"/>
              </a:solidFill>
            </a:endParaRPr>
          </a:p>
        </p:txBody>
      </p:sp>
      <p:sp>
        <p:nvSpPr>
          <p:cNvPr id="2087953" name="矩形 2087952"/>
          <p:cNvSpPr/>
          <p:nvPr/>
        </p:nvSpPr>
        <p:spPr>
          <a:xfrm>
            <a:off x="423863" y="3239770"/>
            <a:ext cx="3105150" cy="1783715"/>
          </a:xfrm>
          <a:prstGeom prst="rect">
            <a:avLst/>
          </a:prstGeom>
          <a:noFill/>
          <a:ln w="9525">
            <a:noFill/>
          </a:ln>
        </p:spPr>
        <p:txBody>
          <a:bodyPr>
            <a:spAutoFit/>
          </a:bodyPr>
          <a:p>
            <a:pPr marL="360680" indent="-360680">
              <a:buClr>
                <a:srgbClr val="10BC45"/>
              </a:buClr>
              <a:buSzPct val="80000"/>
              <a:buFont typeface="Wingdings" panose="05000000000000000000" pitchFamily="2" charset="2"/>
              <a:buChar char="l"/>
            </a:pPr>
            <a:r>
              <a:rPr lang="en-GB" altLang="zh-CN" sz="2000" b="1">
                <a:solidFill>
                  <a:srgbClr val="FFCC00"/>
                </a:solidFill>
              </a:rPr>
              <a:t>thymine</a:t>
            </a:r>
            <a:r>
              <a:rPr lang="en-GB" altLang="zh-CN" sz="2000">
                <a:solidFill>
                  <a:srgbClr val="FFCC00"/>
                </a:solidFill>
              </a:rPr>
              <a:t> </a:t>
            </a:r>
            <a:r>
              <a:rPr lang="en-GB" altLang="zh-CN" sz="2000" b="1">
                <a:solidFill>
                  <a:srgbClr val="FFCC00"/>
                </a:solidFill>
              </a:rPr>
              <a:t>(T)</a:t>
            </a:r>
            <a:r>
              <a:rPr lang="en-GB" altLang="zh-CN" sz="2000"/>
              <a:t>, </a:t>
            </a:r>
            <a:r>
              <a:rPr lang="en-GB" altLang="zh-CN" sz="2000" b="1">
                <a:solidFill>
                  <a:srgbClr val="01AD01"/>
                </a:solidFill>
              </a:rPr>
              <a:t>cytosine</a:t>
            </a:r>
            <a:r>
              <a:rPr lang="en-GB" altLang="zh-CN" sz="2000">
                <a:solidFill>
                  <a:srgbClr val="01AD01"/>
                </a:solidFill>
              </a:rPr>
              <a:t> </a:t>
            </a:r>
            <a:r>
              <a:rPr lang="en-GB" altLang="zh-CN" sz="2000" b="1">
                <a:solidFill>
                  <a:srgbClr val="01AD01"/>
                </a:solidFill>
              </a:rPr>
              <a:t>(C)</a:t>
            </a:r>
            <a:r>
              <a:rPr lang="en-GB" altLang="zh-CN" sz="2000"/>
              <a:t> and </a:t>
            </a:r>
            <a:r>
              <a:rPr lang="en-GB" altLang="zh-CN" sz="2000" b="1">
                <a:solidFill>
                  <a:srgbClr val="0066FF"/>
                </a:solidFill>
              </a:rPr>
              <a:t>uracil</a:t>
            </a:r>
            <a:r>
              <a:rPr lang="en-GB" altLang="zh-CN" sz="2000">
                <a:solidFill>
                  <a:srgbClr val="0066FF"/>
                </a:solidFill>
              </a:rPr>
              <a:t> </a:t>
            </a:r>
            <a:r>
              <a:rPr lang="en-GB" altLang="zh-CN" sz="2000" b="1">
                <a:solidFill>
                  <a:srgbClr val="0066FF"/>
                </a:solidFill>
              </a:rPr>
              <a:t>(U)</a:t>
            </a:r>
            <a:r>
              <a:rPr lang="en-GB" altLang="zh-CN" sz="2000"/>
              <a:t> are </a:t>
            </a:r>
            <a:r>
              <a:rPr lang="en-GB" altLang="zh-CN" sz="2000" b="1">
                <a:solidFill>
                  <a:srgbClr val="10BC45"/>
                </a:solidFill>
              </a:rPr>
              <a:t>pyrimidine </a:t>
            </a:r>
            <a:r>
              <a:rPr lang="en-GB" altLang="zh-CN" sz="2000"/>
              <a:t>bases.</a:t>
            </a:r>
            <a:endParaRPr lang="en-GB" altLang="zh-CN" sz="2000"/>
          </a:p>
          <a:p>
            <a:pPr marL="360680" indent="-360680">
              <a:buClr>
                <a:srgbClr val="10BC45"/>
              </a:buClr>
              <a:buSzPct val="80000"/>
              <a:buFont typeface="Wingdings" panose="05000000000000000000" pitchFamily="2" charset="2"/>
              <a:buChar char="l"/>
            </a:pPr>
            <a:r>
              <a:rPr lang="en-GB" altLang="zh-CN" sz="2000"/>
              <a:t>Smaller, single-ringed molecules</a:t>
            </a:r>
            <a:endParaRPr lang="en-GB" altLang="zh-CN" sz="2000"/>
          </a:p>
        </p:txBody>
      </p:sp>
      <p:sp>
        <p:nvSpPr>
          <p:cNvPr id="2087965" name="文本框 2087964"/>
          <p:cNvSpPr txBox="1"/>
          <p:nvPr/>
        </p:nvSpPr>
        <p:spPr>
          <a:xfrm>
            <a:off x="563563" y="5407025"/>
            <a:ext cx="7354887" cy="829945"/>
          </a:xfrm>
          <a:prstGeom prst="rect">
            <a:avLst/>
          </a:prstGeom>
          <a:noFill/>
          <a:ln w="9525">
            <a:noFill/>
          </a:ln>
        </p:spPr>
        <p:txBody>
          <a:bodyPr>
            <a:spAutoFit/>
          </a:bodyPr>
          <a:p>
            <a:pPr>
              <a:spcBef>
                <a:spcPct val="20000"/>
              </a:spcBef>
              <a:buClr>
                <a:srgbClr val="10BC45"/>
              </a:buClr>
              <a:buSzPct val="80000"/>
              <a:buFont typeface="Wingdings" panose="05000000000000000000" pitchFamily="2" charset="2"/>
            </a:pPr>
            <a:r>
              <a:rPr lang="en-GB" altLang="zh-CN">
                <a:cs typeface="Arial" panose="020B0604020202020204" pitchFamily="34" charset="0"/>
              </a:rPr>
              <a:t>DNA contains </a:t>
            </a:r>
            <a:r>
              <a:rPr lang="en-GB" altLang="zh-CN" b="1">
                <a:solidFill>
                  <a:srgbClr val="FF91FF"/>
                </a:solidFill>
              </a:rPr>
              <a:t>A</a:t>
            </a:r>
            <a:r>
              <a:rPr lang="en-GB" altLang="zh-CN">
                <a:cs typeface="Arial" panose="020B0604020202020204" pitchFamily="34" charset="0"/>
              </a:rPr>
              <a:t>, </a:t>
            </a:r>
            <a:r>
              <a:rPr lang="en-GB" altLang="zh-CN" b="1">
                <a:solidFill>
                  <a:srgbClr val="CD0101"/>
                </a:solidFill>
              </a:rPr>
              <a:t>G</a:t>
            </a:r>
            <a:r>
              <a:rPr lang="en-GB" altLang="zh-CN">
                <a:cs typeface="Arial" panose="020B0604020202020204" pitchFamily="34" charset="0"/>
              </a:rPr>
              <a:t>, </a:t>
            </a:r>
            <a:r>
              <a:rPr lang="en-GB" altLang="zh-CN" b="1">
                <a:solidFill>
                  <a:srgbClr val="FFCC00"/>
                </a:solidFill>
              </a:rPr>
              <a:t>T</a:t>
            </a:r>
            <a:r>
              <a:rPr lang="en-GB" altLang="zh-CN">
                <a:cs typeface="Arial" panose="020B0604020202020204" pitchFamily="34" charset="0"/>
              </a:rPr>
              <a:t> and </a:t>
            </a:r>
            <a:r>
              <a:rPr lang="en-GB" altLang="zh-CN" b="1">
                <a:solidFill>
                  <a:srgbClr val="01AD01"/>
                </a:solidFill>
              </a:rPr>
              <a:t>C</a:t>
            </a:r>
            <a:r>
              <a:rPr lang="en-GB" altLang="zh-CN">
                <a:cs typeface="Arial" panose="020B0604020202020204" pitchFamily="34" charset="0"/>
              </a:rPr>
              <a:t>, whereas RNA contains </a:t>
            </a:r>
            <a:r>
              <a:rPr lang="en-GB" altLang="zh-CN" b="1">
                <a:solidFill>
                  <a:srgbClr val="FF91FF"/>
                </a:solidFill>
              </a:rPr>
              <a:t>A</a:t>
            </a:r>
            <a:r>
              <a:rPr lang="en-GB" altLang="zh-CN">
                <a:cs typeface="Arial" panose="020B0604020202020204" pitchFamily="34" charset="0"/>
              </a:rPr>
              <a:t>, </a:t>
            </a:r>
            <a:r>
              <a:rPr lang="en-GB" altLang="zh-CN" b="1">
                <a:solidFill>
                  <a:srgbClr val="CD0101"/>
                </a:solidFill>
              </a:rPr>
              <a:t>G</a:t>
            </a:r>
            <a:r>
              <a:rPr lang="en-GB" altLang="zh-CN">
                <a:cs typeface="Arial" panose="020B0604020202020204" pitchFamily="34" charset="0"/>
              </a:rPr>
              <a:t>, </a:t>
            </a:r>
            <a:r>
              <a:rPr lang="en-GB" altLang="zh-CN" b="1">
                <a:solidFill>
                  <a:srgbClr val="0066FF"/>
                </a:solidFill>
              </a:rPr>
              <a:t>U</a:t>
            </a:r>
            <a:r>
              <a:rPr lang="en-GB" altLang="zh-CN">
                <a:cs typeface="Arial" panose="020B0604020202020204" pitchFamily="34" charset="0"/>
              </a:rPr>
              <a:t> and </a:t>
            </a:r>
            <a:r>
              <a:rPr lang="en-GB" altLang="zh-CN" b="1">
                <a:solidFill>
                  <a:srgbClr val="01AD01"/>
                </a:solidFill>
              </a:rPr>
              <a:t>C</a:t>
            </a:r>
            <a:r>
              <a:rPr lang="en-GB" altLang="zh-CN">
                <a:cs typeface="Arial" panose="020B0604020202020204" pitchFamily="34" charset="0"/>
              </a:rPr>
              <a:t>.</a:t>
            </a:r>
            <a:endParaRPr lang="en-GB" altLang="zh-CN">
              <a:ea typeface="Arial" panose="020B0604020202020204" pitchFamily="34" charset="0"/>
            </a:endParaRPr>
          </a:p>
        </p:txBody>
      </p:sp>
      <p:pic>
        <p:nvPicPr>
          <p:cNvPr id="2087966" name="图片 2087965" descr="notes_icon"/>
          <p:cNvPicPr>
            <a:picLocks noChangeAspect="1"/>
          </p:cNvPicPr>
          <p:nvPr/>
        </p:nvPicPr>
        <p:blipFill>
          <a:blip r:embed="rId3"/>
          <a:stretch>
            <a:fillRect/>
          </a:stretch>
        </p:blipFill>
        <p:spPr>
          <a:xfrm>
            <a:off x="7443788" y="150813"/>
            <a:ext cx="442912" cy="387350"/>
          </a:xfrm>
          <a:prstGeom prst="rect">
            <a:avLst/>
          </a:prstGeom>
          <a:noFill/>
          <a:ln w="9525">
            <a:noFill/>
          </a:ln>
        </p:spPr>
      </p:pic>
      <p:grpSp>
        <p:nvGrpSpPr>
          <p:cNvPr id="2" name="组合 1"/>
          <p:cNvGrpSpPr/>
          <p:nvPr/>
        </p:nvGrpSpPr>
        <p:grpSpPr>
          <a:xfrm>
            <a:off x="3565525" y="3397885"/>
            <a:ext cx="5495925" cy="1911350"/>
            <a:chOff x="5570" y="5438"/>
            <a:chExt cx="8655" cy="3010"/>
          </a:xfrm>
        </p:grpSpPr>
        <p:pic>
          <p:nvPicPr>
            <p:cNvPr id="2087947" name="图片 2087946" descr="thymine"/>
            <p:cNvPicPr>
              <a:picLocks noChangeAspect="1"/>
            </p:cNvPicPr>
            <p:nvPr/>
          </p:nvPicPr>
          <p:blipFill>
            <a:blip r:embed="rId4"/>
            <a:stretch>
              <a:fillRect/>
            </a:stretch>
          </p:blipFill>
          <p:spPr>
            <a:xfrm>
              <a:off x="5570" y="5438"/>
              <a:ext cx="2910" cy="2310"/>
            </a:xfrm>
            <a:prstGeom prst="rect">
              <a:avLst/>
            </a:prstGeom>
            <a:noFill/>
            <a:ln w="9525">
              <a:noFill/>
            </a:ln>
          </p:spPr>
        </p:pic>
        <p:sp>
          <p:nvSpPr>
            <p:cNvPr id="2087951" name="矩形 2087950"/>
            <p:cNvSpPr/>
            <p:nvPr/>
          </p:nvSpPr>
          <p:spPr>
            <a:xfrm>
              <a:off x="6733" y="7728"/>
              <a:ext cx="582" cy="720"/>
            </a:xfrm>
            <a:prstGeom prst="rect">
              <a:avLst/>
            </a:prstGeom>
            <a:noFill/>
            <a:ln w="9525">
              <a:noFill/>
            </a:ln>
          </p:spPr>
          <p:txBody>
            <a:bodyPr wrap="none" anchor="t" anchorCtr="0">
              <a:spAutoFit/>
            </a:bodyPr>
            <a:p>
              <a:pPr algn="ctr"/>
              <a:r>
                <a:rPr lang="en-GB" altLang="zh-CN" b="1">
                  <a:solidFill>
                    <a:srgbClr val="FFCC00"/>
                  </a:solidFill>
                </a:rPr>
                <a:t>T</a:t>
              </a:r>
              <a:endParaRPr lang="en-GB" altLang="zh-CN" b="1">
                <a:solidFill>
                  <a:srgbClr val="FFCC00"/>
                </a:solidFill>
              </a:endParaRPr>
            </a:p>
          </p:txBody>
        </p:sp>
        <p:pic>
          <p:nvPicPr>
            <p:cNvPr id="2087944" name="图片 2087943" descr="uracil"/>
            <p:cNvPicPr>
              <a:picLocks noChangeAspect="1"/>
            </p:cNvPicPr>
            <p:nvPr/>
          </p:nvPicPr>
          <p:blipFill>
            <a:blip r:embed="rId5"/>
            <a:stretch>
              <a:fillRect/>
            </a:stretch>
          </p:blipFill>
          <p:spPr>
            <a:xfrm>
              <a:off x="12425" y="5438"/>
              <a:ext cx="1800" cy="2310"/>
            </a:xfrm>
            <a:prstGeom prst="rect">
              <a:avLst/>
            </a:prstGeom>
            <a:noFill/>
            <a:ln w="9525">
              <a:noFill/>
            </a:ln>
          </p:spPr>
        </p:pic>
        <p:sp>
          <p:nvSpPr>
            <p:cNvPr id="2087952" name="矩形 2087951"/>
            <p:cNvSpPr/>
            <p:nvPr/>
          </p:nvSpPr>
          <p:spPr>
            <a:xfrm>
              <a:off x="13005" y="7728"/>
              <a:ext cx="638" cy="720"/>
            </a:xfrm>
            <a:prstGeom prst="rect">
              <a:avLst/>
            </a:prstGeom>
            <a:noFill/>
            <a:ln w="9525">
              <a:noFill/>
            </a:ln>
          </p:spPr>
          <p:txBody>
            <a:bodyPr wrap="none" anchor="t" anchorCtr="0">
              <a:spAutoFit/>
            </a:bodyPr>
            <a:p>
              <a:pPr algn="ctr"/>
              <a:r>
                <a:rPr lang="en-GB" altLang="zh-CN" b="1">
                  <a:solidFill>
                    <a:srgbClr val="0066FF"/>
                  </a:solidFill>
                </a:rPr>
                <a:t>U</a:t>
              </a:r>
              <a:endParaRPr lang="en-GB" altLang="zh-CN" b="1">
                <a:solidFill>
                  <a:srgbClr val="0066FF"/>
                </a:solidFill>
              </a:endParaRPr>
            </a:p>
          </p:txBody>
        </p:sp>
        <p:pic>
          <p:nvPicPr>
            <p:cNvPr id="2087968" name="图片 2087967" descr="cytosine"/>
            <p:cNvPicPr>
              <a:picLocks noChangeAspect="1"/>
            </p:cNvPicPr>
            <p:nvPr/>
          </p:nvPicPr>
          <p:blipFill>
            <a:blip r:embed="rId6"/>
            <a:stretch>
              <a:fillRect/>
            </a:stretch>
          </p:blipFill>
          <p:spPr>
            <a:xfrm>
              <a:off x="9485" y="5438"/>
              <a:ext cx="1800" cy="2310"/>
            </a:xfrm>
            <a:prstGeom prst="rect">
              <a:avLst/>
            </a:prstGeom>
            <a:noFill/>
            <a:ln w="9525">
              <a:noFill/>
            </a:ln>
          </p:spPr>
        </p:pic>
        <p:sp>
          <p:nvSpPr>
            <p:cNvPr id="2087969" name="矩形 2087968"/>
            <p:cNvSpPr/>
            <p:nvPr/>
          </p:nvSpPr>
          <p:spPr>
            <a:xfrm>
              <a:off x="9848" y="7728"/>
              <a:ext cx="637" cy="720"/>
            </a:xfrm>
            <a:prstGeom prst="rect">
              <a:avLst/>
            </a:prstGeom>
            <a:noFill/>
            <a:ln w="9525">
              <a:noFill/>
            </a:ln>
          </p:spPr>
          <p:txBody>
            <a:bodyPr wrap="none" anchor="t" anchorCtr="0">
              <a:spAutoFit/>
            </a:bodyPr>
            <a:p>
              <a:pPr algn="ctr"/>
              <a:r>
                <a:rPr lang="en-GB" altLang="zh-CN" b="1">
                  <a:solidFill>
                    <a:srgbClr val="01AD01"/>
                  </a:solidFill>
                </a:rPr>
                <a:t>C</a:t>
              </a:r>
              <a:endParaRPr lang="en-GB" altLang="zh-CN" b="1">
                <a:solidFill>
                  <a:srgbClr val="01AD01"/>
                </a:solidFill>
              </a:endParaRPr>
            </a:p>
          </p:txBody>
        </p:sp>
      </p:grpSp>
      <p:pic>
        <p:nvPicPr>
          <p:cNvPr id="2087973" name="图片 2087972" descr="forward_arrow_colour">
            <a:hlinkClick r:id="" action="ppaction://hlinkshowjump?jump=nextslide"/>
          </p:cNvPr>
          <p:cNvPicPr>
            <a:picLocks noChangeAspect="1"/>
          </p:cNvPicPr>
          <p:nvPr/>
        </p:nvPicPr>
        <p:blipFill>
          <a:blip r:embed="rId7"/>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87940"/>
                                        </p:tgtEl>
                                        <p:attrNameLst>
                                          <p:attrName>style.visibility</p:attrName>
                                        </p:attrNameLst>
                                      </p:cBhvr>
                                      <p:to>
                                        <p:strVal val="visible"/>
                                      </p:to>
                                    </p:set>
                                    <p:animEffect transition="in" filter="dissolve">
                                      <p:cBhvr>
                                        <p:cTn id="7" dur="500"/>
                                        <p:tgtEl>
                                          <p:spTgt spid="2087940"/>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2087943"/>
                                        </p:tgtEl>
                                        <p:attrNameLst>
                                          <p:attrName>style.visibility</p:attrName>
                                        </p:attrNameLst>
                                      </p:cBhvr>
                                      <p:to>
                                        <p:strVal val="visible"/>
                                      </p:to>
                                    </p:set>
                                    <p:anim calcmode="lin" valueType="num">
                                      <p:cBhvr>
                                        <p:cTn id="11" dur="500" fill="hold"/>
                                        <p:tgtEl>
                                          <p:spTgt spid="2087943"/>
                                        </p:tgtEl>
                                        <p:attrNameLst>
                                          <p:attrName>ppt_w</p:attrName>
                                        </p:attrNameLst>
                                      </p:cBhvr>
                                      <p:tavLst>
                                        <p:tav tm="0">
                                          <p:val>
                                            <p:fltVal val="0.000000"/>
                                          </p:val>
                                        </p:tav>
                                        <p:tav tm="100000">
                                          <p:val>
                                            <p:strVal val="#ppt_w"/>
                                          </p:val>
                                        </p:tav>
                                      </p:tavLst>
                                    </p:anim>
                                    <p:anim calcmode="lin" valueType="num">
                                      <p:cBhvr>
                                        <p:cTn id="12" dur="500" fill="hold"/>
                                        <p:tgtEl>
                                          <p:spTgt spid="2087943"/>
                                        </p:tgtEl>
                                        <p:attrNameLst>
                                          <p:attrName>ppt_h</p:attrName>
                                        </p:attrNameLst>
                                      </p:cBhvr>
                                      <p:tavLst>
                                        <p:tav tm="0">
                                          <p:val>
                                            <p:fltVal val="0.000000"/>
                                          </p:val>
                                        </p:tav>
                                        <p:tav tm="100000">
                                          <p:val>
                                            <p:strVal val="#ppt_h"/>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2087948"/>
                                        </p:tgtEl>
                                        <p:attrNameLst>
                                          <p:attrName>style.visibility</p:attrName>
                                        </p:attrNameLst>
                                      </p:cBhvr>
                                      <p:to>
                                        <p:strVal val="visible"/>
                                      </p:to>
                                    </p:set>
                                  </p:childTnLst>
                                </p:cTn>
                              </p:par>
                            </p:childTnLst>
                          </p:cTn>
                        </p:par>
                        <p:par>
                          <p:cTn id="16" fill="hold">
                            <p:stCondLst>
                              <p:cond delay="1000"/>
                            </p:stCondLst>
                            <p:childTnLst>
                              <p:par>
                                <p:cTn id="17" presetID="23" presetClass="entr" presetSubtype="16" fill="hold" nodeType="afterEffect">
                                  <p:stCondLst>
                                    <p:cond delay="0"/>
                                  </p:stCondLst>
                                  <p:childTnLst>
                                    <p:set>
                                      <p:cBhvr>
                                        <p:cTn id="18" dur="1" fill="hold">
                                          <p:stCondLst>
                                            <p:cond delay="0"/>
                                          </p:stCondLst>
                                        </p:cTn>
                                        <p:tgtEl>
                                          <p:spTgt spid="2087946"/>
                                        </p:tgtEl>
                                        <p:attrNameLst>
                                          <p:attrName>style.visibility</p:attrName>
                                        </p:attrNameLst>
                                      </p:cBhvr>
                                      <p:to>
                                        <p:strVal val="visible"/>
                                      </p:to>
                                    </p:set>
                                    <p:anim calcmode="lin" valueType="num">
                                      <p:cBhvr>
                                        <p:cTn id="19" dur="500" fill="hold"/>
                                        <p:tgtEl>
                                          <p:spTgt spid="2087946"/>
                                        </p:tgtEl>
                                        <p:attrNameLst>
                                          <p:attrName>ppt_w</p:attrName>
                                        </p:attrNameLst>
                                      </p:cBhvr>
                                      <p:tavLst>
                                        <p:tav tm="0">
                                          <p:val>
                                            <p:fltVal val="0.000000"/>
                                          </p:val>
                                        </p:tav>
                                        <p:tav tm="100000">
                                          <p:val>
                                            <p:strVal val="#ppt_w"/>
                                          </p:val>
                                        </p:tav>
                                      </p:tavLst>
                                    </p:anim>
                                    <p:anim calcmode="lin" valueType="num">
                                      <p:cBhvr>
                                        <p:cTn id="20" dur="500" fill="hold"/>
                                        <p:tgtEl>
                                          <p:spTgt spid="2087946"/>
                                        </p:tgtEl>
                                        <p:attrNameLst>
                                          <p:attrName>ppt_h</p:attrName>
                                        </p:attrNameLst>
                                      </p:cBhvr>
                                      <p:tavLst>
                                        <p:tav tm="0">
                                          <p:val>
                                            <p:fltVal val="0.000000"/>
                                          </p:val>
                                        </p:tav>
                                        <p:tav tm="100000">
                                          <p:val>
                                            <p:strVal val="#ppt_h"/>
                                          </p:val>
                                        </p:tav>
                                      </p:tavLst>
                                    </p:anim>
                                  </p:childTnLst>
                                </p:cTn>
                              </p:par>
                            </p:childTnLst>
                          </p:cTn>
                        </p:par>
                        <p:par>
                          <p:cTn id="21" fill="hold">
                            <p:stCondLst>
                              <p:cond delay="1500"/>
                            </p:stCondLst>
                            <p:childTnLst>
                              <p:par>
                                <p:cTn id="22" presetID="1" presetClass="entr" presetSubtype="0" fill="hold" grpId="0" nodeType="afterEffect">
                                  <p:stCondLst>
                                    <p:cond delay="0"/>
                                  </p:stCondLst>
                                  <p:childTnLst>
                                    <p:set>
                                      <p:cBhvr>
                                        <p:cTn id="23" dur="1" fill="hold">
                                          <p:stCondLst>
                                            <p:cond delay="0"/>
                                          </p:stCondLst>
                                        </p:cTn>
                                        <p:tgtEl>
                                          <p:spTgt spid="208794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087953"/>
                                        </p:tgtEl>
                                        <p:attrNameLst>
                                          <p:attrName>style.visibility</p:attrName>
                                        </p:attrNameLst>
                                      </p:cBhvr>
                                      <p:to>
                                        <p:strVal val="visible"/>
                                      </p:to>
                                    </p:set>
                                    <p:animEffect transition="in" filter="dissolve">
                                      <p:cBhvr>
                                        <p:cTn id="28" dur="500"/>
                                        <p:tgtEl>
                                          <p:spTgt spid="2087953"/>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087965"/>
                                        </p:tgtEl>
                                        <p:attrNameLst>
                                          <p:attrName>style.visibility</p:attrName>
                                        </p:attrNameLst>
                                      </p:cBhvr>
                                      <p:to>
                                        <p:strVal val="visible"/>
                                      </p:to>
                                    </p:set>
                                    <p:animEffect transition="in" filter="dissolve">
                                      <p:cBhvr>
                                        <p:cTn id="33" dur="500"/>
                                        <p:tgtEl>
                                          <p:spTgt spid="2087965"/>
                                        </p:tgtEl>
                                      </p:cBhvr>
                                    </p:animEffect>
                                  </p:childTnLst>
                                </p:cTn>
                              </p:par>
                              <p:par>
                                <p:cTn id="34" presetID="1" presetClass="entr" presetSubtype="0" fill="hold" nodeType="withEffect">
                                  <p:stCondLst>
                                    <p:cond delay="0"/>
                                  </p:stCondLst>
                                  <p:childTnLst>
                                    <p:set>
                                      <p:cBhvr>
                                        <p:cTn id="35" dur="1" fill="hold">
                                          <p:stCondLst>
                                            <p:cond delay="0"/>
                                          </p:stCondLst>
                                        </p:cTn>
                                        <p:tgtEl>
                                          <p:spTgt spid="20879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7940" grpId="0"/>
      <p:bldP spid="2087948" grpId="0"/>
      <p:bldP spid="2087949" grpId="0"/>
      <p:bldP spid="2087953" grpId="0"/>
      <p:bldP spid="208796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22250" y="236220"/>
            <a:ext cx="7240588" cy="549275"/>
          </a:xfrm>
        </p:spPr>
        <p:txBody>
          <a:bodyPr/>
          <a:p>
            <a:r>
              <a:rPr lang="zh-CN" altLang="en-US">
                <a:sym typeface="+mn-ea"/>
              </a:rPr>
              <a:t>Identification of carriers</a:t>
            </a:r>
            <a:br>
              <a:rPr lang="zh-CN" altLang="en-US"/>
            </a:br>
            <a:endParaRPr lang="zh-CN" altLang="en-US"/>
          </a:p>
        </p:txBody>
      </p:sp>
      <p:sp>
        <p:nvSpPr>
          <p:cNvPr id="4" name="文本框 3"/>
          <p:cNvSpPr txBox="1"/>
          <p:nvPr/>
        </p:nvSpPr>
        <p:spPr>
          <a:xfrm>
            <a:off x="568325" y="838200"/>
            <a:ext cx="7737475" cy="3784600"/>
          </a:xfrm>
          <a:prstGeom prst="rect">
            <a:avLst/>
          </a:prstGeom>
          <a:noFill/>
        </p:spPr>
        <p:txBody>
          <a:bodyPr wrap="square" rtlCol="0" anchor="t">
            <a:spAutoFit/>
          </a:bodyPr>
          <a:p>
            <a:r>
              <a:rPr lang="zh-CN" altLang="en-US"/>
              <a:t>Cell samples can be extracted from, e.g. blood or saliva</a:t>
            </a:r>
            <a:endParaRPr lang="zh-CN" altLang="en-US"/>
          </a:p>
          <a:p>
            <a:r>
              <a:rPr lang="zh-CN" altLang="en-US"/>
              <a:t>determine the probability of future</a:t>
            </a:r>
            <a:r>
              <a:rPr lang="en-US" altLang="zh-CN"/>
              <a:t> </a:t>
            </a:r>
            <a:r>
              <a:rPr lang="zh-CN" altLang="en-US"/>
              <a:t>children inheriting the disorder</a:t>
            </a:r>
            <a:endParaRPr lang="zh-CN" altLang="en-US"/>
          </a:p>
          <a:p>
            <a:r>
              <a:rPr lang="zh-CN" altLang="en-US"/>
              <a:t>●Some of the benefts include</a:t>
            </a:r>
            <a:endParaRPr lang="zh-CN" altLang="en-US"/>
          </a:p>
          <a:p>
            <a:r>
              <a:rPr lang="zh-CN" altLang="en-US"/>
              <a:t>Families can make informed decisions before having children</a:t>
            </a:r>
            <a:endParaRPr lang="zh-CN" altLang="en-US"/>
          </a:p>
          <a:p>
            <a:r>
              <a:rPr lang="zh-CN" altLang="en-US"/>
              <a:t>Women can decide whether to have prenatal testing during pregnancy</a:t>
            </a:r>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PGD</a:t>
            </a:r>
            <a:endParaRPr lang="en-US" altLang="zh-CN"/>
          </a:p>
        </p:txBody>
      </p:sp>
      <p:sp>
        <p:nvSpPr>
          <p:cNvPr id="4" name="文本框 3"/>
          <p:cNvSpPr txBox="1"/>
          <p:nvPr/>
        </p:nvSpPr>
        <p:spPr>
          <a:xfrm>
            <a:off x="353060" y="782320"/>
            <a:ext cx="8444230" cy="4523105"/>
          </a:xfrm>
          <a:prstGeom prst="rect">
            <a:avLst/>
          </a:prstGeom>
          <a:noFill/>
        </p:spPr>
        <p:txBody>
          <a:bodyPr wrap="square" rtlCol="0" anchor="t">
            <a:spAutoFit/>
          </a:bodyPr>
          <a:p>
            <a:pPr marL="457200" indent="-457200">
              <a:buAutoNum type="arabicPeriod"/>
            </a:pPr>
            <a:r>
              <a:rPr lang="zh-CN" altLang="en-US"/>
              <a:t>Hormone treatment </a:t>
            </a:r>
            <a:r>
              <a:rPr lang="zh-CN" altLang="en-US">
                <a:solidFill>
                  <a:srgbClr val="FF0000"/>
                </a:solidFill>
              </a:rPr>
              <a:t>stimulates Graafian follicles</a:t>
            </a:r>
            <a:r>
              <a:rPr lang="zh-CN" altLang="en-US"/>
              <a:t> to develop</a:t>
            </a:r>
            <a:r>
              <a:rPr lang="en-US" altLang="zh-CN"/>
              <a:t> </a:t>
            </a:r>
            <a:r>
              <a:rPr lang="zh-CN" altLang="en-US"/>
              <a:t>in the ovary at the same time.</a:t>
            </a:r>
            <a:endParaRPr lang="zh-CN" altLang="en-US"/>
          </a:p>
          <a:p>
            <a:pPr marL="457200" indent="-457200">
              <a:buAutoNum type="arabicPeriod"/>
            </a:pPr>
            <a:r>
              <a:rPr lang="en-US" altLang="zh-CN"/>
              <a:t>mature </a:t>
            </a:r>
            <a:r>
              <a:rPr lang="zh-CN" altLang="en-US">
                <a:sym typeface="+mn-ea"/>
              </a:rPr>
              <a:t>oocytes</a:t>
            </a:r>
            <a:r>
              <a:rPr lang="en-US" altLang="zh-CN">
                <a:sym typeface="+mn-ea"/>
              </a:rPr>
              <a:t> </a:t>
            </a:r>
            <a:r>
              <a:rPr lang="zh-CN" altLang="en-US">
                <a:sym typeface="+mn-ea"/>
              </a:rPr>
              <a:t>are </a:t>
            </a:r>
            <a:r>
              <a:rPr lang="zh-CN" altLang="en-US">
                <a:solidFill>
                  <a:srgbClr val="FF0000"/>
                </a:solidFill>
                <a:sym typeface="+mn-ea"/>
              </a:rPr>
              <a:t>removed </a:t>
            </a:r>
            <a:r>
              <a:rPr lang="zh-CN" altLang="en-US">
                <a:sym typeface="+mn-ea"/>
              </a:rPr>
              <a:t>by a syringe.</a:t>
            </a:r>
            <a:endParaRPr lang="zh-CN" altLang="en-US"/>
          </a:p>
          <a:p>
            <a:pPr marL="457200" indent="-457200">
              <a:buAutoNum type="arabicPeriod"/>
            </a:pPr>
            <a:r>
              <a:rPr lang="zh-CN" altLang="en-US"/>
              <a:t>Sample of</a:t>
            </a:r>
            <a:r>
              <a:rPr lang="zh-CN" altLang="en-US">
                <a:solidFill>
                  <a:srgbClr val="FF0000"/>
                </a:solidFill>
              </a:rPr>
              <a:t> semen</a:t>
            </a:r>
            <a:r>
              <a:rPr lang="en-US" altLang="zh-CN">
                <a:solidFill>
                  <a:srgbClr val="FF0000"/>
                </a:solidFill>
              </a:rPr>
              <a:t> is </a:t>
            </a:r>
            <a:r>
              <a:rPr lang="zh-CN" altLang="en-US">
                <a:solidFill>
                  <a:srgbClr val="FF0000"/>
                </a:solidFill>
              </a:rPr>
              <a:t>extracted</a:t>
            </a:r>
            <a:endParaRPr lang="zh-CN" altLang="en-US"/>
          </a:p>
          <a:p>
            <a:pPr marL="457200" indent="-457200">
              <a:buAutoNum type="arabicPeriod"/>
            </a:pPr>
            <a:r>
              <a:rPr lang="zh-CN" altLang="en-US"/>
              <a:t>Sperm and oocytes are mixed in</a:t>
            </a:r>
            <a:r>
              <a:rPr lang="en-US" altLang="zh-CN"/>
              <a:t> </a:t>
            </a:r>
            <a:r>
              <a:rPr lang="zh-CN" altLang="en-US"/>
              <a:t>suitable solution. </a:t>
            </a:r>
            <a:r>
              <a:rPr lang="zh-CN" altLang="en-US">
                <a:solidFill>
                  <a:srgbClr val="FF0000"/>
                </a:solidFill>
              </a:rPr>
              <a:t>Fer</a:t>
            </a:r>
            <a:r>
              <a:rPr lang="en-US" altLang="zh-CN">
                <a:solidFill>
                  <a:srgbClr val="FF0000"/>
                </a:solidFill>
              </a:rPr>
              <a:t>ti</a:t>
            </a:r>
            <a:r>
              <a:rPr lang="zh-CN" altLang="en-US">
                <a:solidFill>
                  <a:srgbClr val="FF0000"/>
                </a:solidFill>
              </a:rPr>
              <a:t>lisation occurs</a:t>
            </a:r>
            <a:r>
              <a:rPr lang="zh-CN" altLang="en-US"/>
              <a:t>.</a:t>
            </a:r>
            <a:endParaRPr lang="zh-CN" altLang="en-US"/>
          </a:p>
          <a:p>
            <a:pPr marL="457200" indent="-457200">
              <a:buAutoNum type="arabicPeriod"/>
            </a:pPr>
            <a:r>
              <a:rPr lang="zh-CN" altLang="en-US">
                <a:solidFill>
                  <a:srgbClr val="FF0000"/>
                </a:solidFill>
              </a:rPr>
              <a:t>Zygotes</a:t>
            </a:r>
            <a:r>
              <a:rPr lang="zh-CN" altLang="en-US"/>
              <a:t> divide in culture solution</a:t>
            </a:r>
            <a:r>
              <a:rPr lang="en-US" altLang="zh-CN"/>
              <a:t> </a:t>
            </a:r>
            <a:r>
              <a:rPr lang="zh-CN" altLang="en-US"/>
              <a:t>to produce</a:t>
            </a:r>
            <a:r>
              <a:rPr lang="en-US" altLang="zh-CN"/>
              <a:t> </a:t>
            </a:r>
            <a:r>
              <a:rPr lang="zh-CN" altLang="en-US">
                <a:solidFill>
                  <a:srgbClr val="FF0000"/>
                </a:solidFill>
              </a:rPr>
              <a:t>embryos</a:t>
            </a:r>
            <a:r>
              <a:rPr lang="zh-CN" altLang="en-US"/>
              <a:t>.</a:t>
            </a:r>
            <a:endParaRPr lang="zh-CN" altLang="en-US"/>
          </a:p>
          <a:p>
            <a:pPr marL="457200" indent="-457200">
              <a:buAutoNum type="arabicPeriod"/>
            </a:pPr>
            <a:r>
              <a:rPr lang="zh-CN" altLang="en-US"/>
              <a:t>Two or three</a:t>
            </a:r>
            <a:r>
              <a:rPr lang="en-US" altLang="zh-CN"/>
              <a:t> </a:t>
            </a:r>
            <a:r>
              <a:rPr lang="zh-CN" altLang="en-US"/>
              <a:t>early embryos are</a:t>
            </a:r>
            <a:r>
              <a:rPr lang="en-US" altLang="zh-CN"/>
              <a:t> </a:t>
            </a:r>
            <a:r>
              <a:rPr lang="zh-CN" altLang="en-US">
                <a:solidFill>
                  <a:srgbClr val="FF0000"/>
                </a:solidFill>
                <a:sym typeface="+mn-ea"/>
              </a:rPr>
              <a:t>inserted into uterus</a:t>
            </a:r>
            <a:endParaRPr lang="zh-CN" altLang="en-US"/>
          </a:p>
          <a:p>
            <a:pPr marL="457200" indent="-457200">
              <a:buAutoNum type="arabicPeriod"/>
            </a:pPr>
            <a:r>
              <a:rPr lang="zh-CN" altLang="en-US"/>
              <a:t>Remaining embryos</a:t>
            </a:r>
            <a:r>
              <a:rPr lang="en-US" altLang="zh-CN">
                <a:solidFill>
                  <a:srgbClr val="FF0000"/>
                </a:solidFill>
              </a:rPr>
              <a:t> </a:t>
            </a:r>
            <a:r>
              <a:rPr lang="zh-CN" altLang="en-US">
                <a:solidFill>
                  <a:srgbClr val="FF0000"/>
                </a:solidFill>
              </a:rPr>
              <a:t>frozen and stored for</a:t>
            </a:r>
            <a:r>
              <a:rPr lang="en-US" altLang="zh-CN">
                <a:solidFill>
                  <a:srgbClr val="FF0000"/>
                </a:solidFill>
              </a:rPr>
              <a:t> </a:t>
            </a:r>
            <a:r>
              <a:rPr lang="zh-CN" altLang="en-US">
                <a:solidFill>
                  <a:srgbClr val="FF0000"/>
                </a:solidFill>
              </a:rPr>
              <a:t>later use. </a:t>
            </a:r>
            <a:endParaRPr lang="zh-CN" altLang="en-US">
              <a:solidFill>
                <a:srgbClr val="FF00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103" name="图片 102"/>
          <p:cNvPicPr/>
          <p:nvPr/>
        </p:nvPicPr>
        <p:blipFill>
          <a:blip r:embed="rId1"/>
          <a:stretch>
            <a:fillRect/>
          </a:stretch>
        </p:blipFill>
        <p:spPr>
          <a:xfrm>
            <a:off x="149860" y="681990"/>
            <a:ext cx="8433435" cy="5577840"/>
          </a:xfrm>
          <a:prstGeom prst="rect">
            <a:avLst/>
          </a:prstGeom>
          <a:noFill/>
          <a:ln w="9525">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Benefts of PGD include</a:t>
            </a:r>
            <a:endParaRPr lang="zh-CN" altLang="en-US">
              <a:sym typeface="+mn-ea"/>
            </a:endParaRPr>
          </a:p>
        </p:txBody>
      </p:sp>
      <p:sp>
        <p:nvSpPr>
          <p:cNvPr id="5" name="文本框 4"/>
          <p:cNvSpPr txBox="1"/>
          <p:nvPr/>
        </p:nvSpPr>
        <p:spPr>
          <a:xfrm>
            <a:off x="356870" y="532130"/>
            <a:ext cx="8335010" cy="4523105"/>
          </a:xfrm>
          <a:prstGeom prst="rect">
            <a:avLst/>
          </a:prstGeom>
          <a:noFill/>
        </p:spPr>
        <p:txBody>
          <a:bodyPr wrap="square" rtlCol="0" anchor="t">
            <a:spAutoFit/>
          </a:bodyPr>
          <a:p>
            <a:endParaRPr lang="zh-CN" altLang="en-US"/>
          </a:p>
          <a:p>
            <a:pPr marL="342900" indent="-342900">
              <a:buFont typeface="Arial" panose="020B0604020202020204" pitchFamily="34" charset="0"/>
              <a:buChar char="•"/>
            </a:pPr>
            <a:r>
              <a:rPr lang="zh-CN" altLang="en-US"/>
              <a:t>does not harm the embryo in any way</a:t>
            </a:r>
            <a:endParaRPr lang="zh-CN" altLang="en-US"/>
          </a:p>
          <a:p>
            <a:pPr marL="342900" indent="-342900">
              <a:buFont typeface="Arial" panose="020B0604020202020204" pitchFamily="34" charset="0"/>
              <a:buChar char="•"/>
            </a:pPr>
            <a:r>
              <a:rPr lang="zh-CN" altLang="en-US"/>
              <a:t>Reduces the chances of having a baby with a genetic disorder</a:t>
            </a:r>
            <a:endParaRPr lang="zh-CN" altLang="en-US"/>
          </a:p>
          <a:p>
            <a:pPr marL="342900" indent="-342900">
              <a:buFont typeface="Arial" panose="020B0604020202020204" pitchFamily="34" charset="0"/>
              <a:buChar char="•"/>
            </a:pPr>
            <a:r>
              <a:rPr lang="zh-CN" altLang="en-US"/>
              <a:t>It avoids abortion as it is carried out before implantation of the embryo</a:t>
            </a:r>
            <a:endParaRPr lang="zh-CN" altLang="en-US"/>
          </a:p>
          <a:p>
            <a:r>
              <a:rPr lang="zh-CN" altLang="en-US"/>
              <a:t>■ It</a:t>
            </a:r>
            <a:r>
              <a:rPr lang="en-US" altLang="zh-CN"/>
              <a:t> </a:t>
            </a:r>
            <a:r>
              <a:rPr lang="zh-CN" altLang="en-US"/>
              <a:t>is worth noting that some people believe that an embryo is as worthy of human</a:t>
            </a:r>
            <a:r>
              <a:rPr lang="en-US" altLang="zh-CN"/>
              <a:t> </a:t>
            </a:r>
            <a:r>
              <a:rPr lang="zh-CN" altLang="en-US"/>
              <a:t>status as a foetus or a baby, so the discarding of affected embryos after PGD is </a:t>
            </a:r>
            <a:r>
              <a:rPr lang="en-US" altLang="zh-CN"/>
              <a:t> </a:t>
            </a:r>
            <a:r>
              <a:rPr lang="zh-CN" altLang="en-US"/>
              <a:t>not ethically straightforward for everyone</a:t>
            </a:r>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Prenatal testing</a:t>
            </a:r>
            <a:endParaRPr lang="zh-CN" altLang="en-US"/>
          </a:p>
        </p:txBody>
      </p:sp>
      <p:sp>
        <p:nvSpPr>
          <p:cNvPr id="4" name="文本框 3"/>
          <p:cNvSpPr txBox="1"/>
          <p:nvPr/>
        </p:nvSpPr>
        <p:spPr>
          <a:xfrm>
            <a:off x="222250" y="933450"/>
            <a:ext cx="8495030" cy="829945"/>
          </a:xfrm>
          <a:prstGeom prst="rect">
            <a:avLst/>
          </a:prstGeom>
          <a:noFill/>
        </p:spPr>
        <p:txBody>
          <a:bodyPr wrap="square" rtlCol="0" anchor="t">
            <a:spAutoFit/>
          </a:bodyPr>
          <a:p>
            <a:r>
              <a:rPr lang="zh-CN" altLang="en-US"/>
              <a:t>The</a:t>
            </a:r>
            <a:r>
              <a:rPr lang="en-US" altLang="zh-CN"/>
              <a:t> </a:t>
            </a:r>
            <a:r>
              <a:rPr lang="zh-CN" altLang="en-US"/>
              <a:t>DNA</a:t>
            </a:r>
            <a:r>
              <a:rPr lang="en-US" altLang="zh-CN"/>
              <a:t> </a:t>
            </a:r>
            <a:r>
              <a:rPr lang="zh-CN" altLang="en-US"/>
              <a:t>can be</a:t>
            </a:r>
            <a:r>
              <a:rPr lang="en-US" altLang="zh-CN"/>
              <a:t> </a:t>
            </a:r>
            <a:r>
              <a:rPr lang="zh-CN" altLang="en-US"/>
              <a:t>obtained</a:t>
            </a:r>
            <a:r>
              <a:rPr lang="en-US" altLang="zh-CN"/>
              <a:t> </a:t>
            </a:r>
            <a:r>
              <a:rPr lang="zh-CN" altLang="en-US"/>
              <a:t>by </a:t>
            </a:r>
            <a:r>
              <a:rPr lang="zh-CN" altLang="en-US">
                <a:solidFill>
                  <a:srgbClr val="FF0000"/>
                </a:solidFill>
              </a:rPr>
              <a:t>chorionic</a:t>
            </a:r>
            <a:r>
              <a:rPr lang="en-US" altLang="zh-CN">
                <a:solidFill>
                  <a:srgbClr val="FF0000"/>
                </a:solidFill>
              </a:rPr>
              <a:t> </a:t>
            </a:r>
            <a:r>
              <a:rPr lang="zh-CN" altLang="en-US">
                <a:solidFill>
                  <a:srgbClr val="FF0000"/>
                </a:solidFill>
              </a:rPr>
              <a:t>villus sampling</a:t>
            </a:r>
            <a:r>
              <a:rPr lang="en-US" altLang="zh-CN">
                <a:solidFill>
                  <a:srgbClr val="FF0000"/>
                </a:solidFill>
              </a:rPr>
              <a:t> </a:t>
            </a:r>
            <a:r>
              <a:rPr lang="zh-CN" altLang="en-US">
                <a:solidFill>
                  <a:srgbClr val="FF0000"/>
                </a:solidFill>
              </a:rPr>
              <a:t>or</a:t>
            </a:r>
            <a:r>
              <a:rPr lang="en-US" altLang="zh-CN">
                <a:solidFill>
                  <a:srgbClr val="FF0000"/>
                </a:solidFill>
              </a:rPr>
              <a:t> </a:t>
            </a:r>
            <a:r>
              <a:rPr lang="zh-CN" altLang="en-US">
                <a:solidFill>
                  <a:srgbClr val="FF0000"/>
                </a:solidFill>
              </a:rPr>
              <a:t>amniocentesis</a:t>
            </a:r>
            <a:r>
              <a:rPr lang="zh-CN" altLang="en-US"/>
              <a:t> in the</a:t>
            </a:r>
            <a:r>
              <a:rPr lang="en-US" altLang="zh-CN"/>
              <a:t> </a:t>
            </a:r>
            <a:r>
              <a:rPr lang="zh-CN" altLang="en-US"/>
              <a:t>uterus</a:t>
            </a:r>
            <a:endParaRPr lang="zh-CN" altLang="en-US"/>
          </a:p>
        </p:txBody>
      </p:sp>
      <p:sp>
        <p:nvSpPr>
          <p:cNvPr id="5" name="文本框 4"/>
          <p:cNvSpPr txBox="1"/>
          <p:nvPr/>
        </p:nvSpPr>
        <p:spPr>
          <a:xfrm>
            <a:off x="370840" y="1957705"/>
            <a:ext cx="8197215" cy="11135360"/>
          </a:xfrm>
          <a:prstGeom prst="rect">
            <a:avLst/>
          </a:prstGeom>
          <a:noFill/>
        </p:spPr>
        <p:txBody>
          <a:bodyPr wrap="square" rtlCol="0" anchor="t">
            <a:noAutofit/>
          </a:bodyPr>
          <a:p>
            <a:pPr marL="457200" indent="-457200">
              <a:buAutoNum type="arabicPeriod"/>
            </a:pPr>
            <a:r>
              <a:rPr lang="zh-CN" altLang="en-US"/>
              <a:t>Amniocentesis involves removing about 20cm3 of the </a:t>
            </a:r>
            <a:r>
              <a:rPr lang="zh-CN" altLang="en-US">
                <a:solidFill>
                  <a:srgbClr val="FF0000"/>
                </a:solidFill>
              </a:rPr>
              <a:t>amniotic</a:t>
            </a:r>
            <a:r>
              <a:rPr lang="en-US" altLang="zh-CN">
                <a:solidFill>
                  <a:srgbClr val="FF0000"/>
                </a:solidFill>
              </a:rPr>
              <a:t> </a:t>
            </a:r>
            <a:r>
              <a:rPr lang="zh-CN" altLang="en-US">
                <a:solidFill>
                  <a:srgbClr val="FF0000"/>
                </a:solidFill>
              </a:rPr>
              <a:t>fuid</a:t>
            </a:r>
            <a:r>
              <a:rPr lang="zh-CN" altLang="en-US"/>
              <a:t> which surrounds the fetus using a needle and syringe. </a:t>
            </a:r>
            <a:endParaRPr lang="zh-CN" altLang="en-US"/>
          </a:p>
          <a:p>
            <a:pPr marL="457200" indent="-457200">
              <a:buAutoNum type="arabicPeriod"/>
            </a:pPr>
            <a:r>
              <a:rPr lang="zh-CN" altLang="en-US"/>
              <a:t>This</a:t>
            </a:r>
            <a:r>
              <a:rPr lang="en-US" altLang="zh-CN"/>
              <a:t> </a:t>
            </a:r>
            <a:r>
              <a:rPr lang="zh-CN" altLang="en-US"/>
              <a:t>is</a:t>
            </a:r>
            <a:r>
              <a:rPr lang="en-US" altLang="zh-CN"/>
              <a:t> </a:t>
            </a:r>
            <a:r>
              <a:rPr lang="zh-CN" altLang="en-US"/>
              <a:t>done at about the </a:t>
            </a:r>
            <a:r>
              <a:rPr lang="zh-CN" altLang="en-US">
                <a:solidFill>
                  <a:srgbClr val="FF0000"/>
                </a:solidFill>
              </a:rPr>
              <a:t>16th week</a:t>
            </a:r>
            <a:r>
              <a:rPr lang="zh-CN" altLang="en-US"/>
              <a:t> of pregnancy. </a:t>
            </a:r>
            <a:endParaRPr lang="zh-CN" altLang="en-US"/>
          </a:p>
          <a:p>
            <a:pPr marL="457200" indent="-457200">
              <a:buAutoNum type="arabicPeriod"/>
            </a:pPr>
            <a:r>
              <a:rPr lang="zh-CN" altLang="en-US"/>
              <a:t>Fetal epithelial cells</a:t>
            </a:r>
            <a:r>
              <a:rPr lang="en-US" altLang="zh-CN"/>
              <a:t> </a:t>
            </a:r>
            <a:r>
              <a:rPr lang="zh-CN" altLang="en-US"/>
              <a:t>and blood cells can be recovered from the fuid after spinning it in a</a:t>
            </a:r>
            <a:r>
              <a:rPr lang="en-US" altLang="zh-CN"/>
              <a:t> </a:t>
            </a:r>
            <a:r>
              <a:rPr lang="zh-CN" altLang="en-US">
                <a:solidFill>
                  <a:srgbClr val="FF0000"/>
                </a:solidFill>
              </a:rPr>
              <a:t>centrifuge</a:t>
            </a:r>
            <a:r>
              <a:rPr lang="zh-CN" altLang="en-US"/>
              <a:t>. </a:t>
            </a:r>
            <a:endParaRPr lang="zh-CN" altLang="en-US"/>
          </a:p>
          <a:p>
            <a:pPr marL="457200" indent="-457200">
              <a:buAutoNum type="arabicPeriod"/>
            </a:pPr>
            <a:r>
              <a:rPr lang="zh-CN" altLang="en-US"/>
              <a:t>The cells are</a:t>
            </a:r>
            <a:r>
              <a:rPr lang="zh-CN" altLang="en-US">
                <a:solidFill>
                  <a:srgbClr val="FF0000"/>
                </a:solidFill>
              </a:rPr>
              <a:t> cultured</a:t>
            </a:r>
            <a:r>
              <a:rPr lang="zh-CN" altLang="en-US"/>
              <a:t> for 2</a:t>
            </a:r>
            <a:r>
              <a:rPr lang="en-US" altLang="zh-CN"/>
              <a:t>---</a:t>
            </a:r>
            <a:r>
              <a:rPr lang="zh-CN" altLang="en-US"/>
              <a:t>3 weeks and then a number</a:t>
            </a:r>
            <a:r>
              <a:rPr lang="en-US" altLang="zh-CN"/>
              <a:t> </a:t>
            </a:r>
            <a:r>
              <a:rPr lang="zh-CN" altLang="en-US"/>
              <a:t>of genetic defects and the sex can be determined .</a:t>
            </a:r>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222250" y="192405"/>
            <a:ext cx="6044565" cy="611695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框 3"/>
          <p:cNvSpPr txBox="1"/>
          <p:nvPr/>
        </p:nvSpPr>
        <p:spPr>
          <a:xfrm>
            <a:off x="433070" y="1088390"/>
            <a:ext cx="8277225" cy="3599815"/>
          </a:xfrm>
          <a:prstGeom prst="rect">
            <a:avLst/>
          </a:prstGeom>
          <a:noFill/>
        </p:spPr>
        <p:txBody>
          <a:bodyPr wrap="square" rtlCol="0" anchor="t">
            <a:spAutoFit/>
          </a:bodyPr>
          <a:p>
            <a:r>
              <a:rPr lang="zh-CN" altLang="en-US">
                <a:sym typeface="+mn-ea"/>
              </a:rPr>
              <a:t>Amniocentesis has the following disadvantages.</a:t>
            </a:r>
            <a:endParaRPr lang="zh-CN" altLang="en-US"/>
          </a:p>
          <a:p>
            <a:pPr marL="342900" indent="-342900">
              <a:buFont typeface="Arial" panose="020B0604020202020204" pitchFamily="34" charset="0"/>
              <a:buChar char="•"/>
            </a:pPr>
            <a:r>
              <a:rPr lang="zh-CN" altLang="en-US">
                <a:sym typeface="+mn-ea"/>
              </a:rPr>
              <a:t>It can only be carried out relatively late in the pregnancy making</a:t>
            </a:r>
            <a:r>
              <a:rPr lang="en-US" altLang="zh-CN">
                <a:sym typeface="+mn-ea"/>
              </a:rPr>
              <a:t> </a:t>
            </a:r>
            <a:r>
              <a:rPr lang="zh-CN" altLang="en-US">
                <a:sym typeface="+mn-ea"/>
              </a:rPr>
              <a:t>it </a:t>
            </a:r>
            <a:r>
              <a:rPr lang="zh-CN" altLang="en-US">
                <a:highlight>
                  <a:srgbClr val="FFFF00"/>
                </a:highlight>
                <a:sym typeface="+mn-ea"/>
              </a:rPr>
              <a:t>very difficult for the parents if termination</a:t>
            </a:r>
            <a:r>
              <a:rPr lang="zh-CN" altLang="en-US">
                <a:sym typeface="+mn-ea"/>
              </a:rPr>
              <a:t> of the pregnancy is</a:t>
            </a:r>
            <a:r>
              <a:rPr lang="en-US" altLang="zh-CN">
                <a:sym typeface="+mn-ea"/>
              </a:rPr>
              <a:t> </a:t>
            </a:r>
            <a:r>
              <a:rPr lang="zh-CN" altLang="en-US">
                <a:sym typeface="+mn-ea"/>
              </a:rPr>
              <a:t>necessary.</a:t>
            </a:r>
            <a:endParaRPr lang="zh-CN" altLang="en-US"/>
          </a:p>
          <a:p>
            <a:pPr marL="342900" indent="-342900">
              <a:buFont typeface="Arial" panose="020B0604020202020204" pitchFamily="34" charset="0"/>
              <a:buChar char="•"/>
            </a:pPr>
            <a:r>
              <a:rPr lang="zh-CN" altLang="en-US">
                <a:sym typeface="+mn-ea"/>
              </a:rPr>
              <a:t>The results are not available until 2-3 weeks after the test.</a:t>
            </a:r>
            <a:endParaRPr lang="zh-CN" altLang="en-US"/>
          </a:p>
          <a:p>
            <a:pPr marL="342900" indent="-342900">
              <a:buFont typeface="Arial" panose="020B0604020202020204" pitchFamily="34" charset="0"/>
              <a:buChar char="•"/>
            </a:pPr>
            <a:r>
              <a:rPr lang="zh-CN" altLang="en-US">
                <a:sym typeface="+mn-ea"/>
              </a:rPr>
              <a:t>It carries a 0.5- -1% risk of spontaneous abortion after the</a:t>
            </a:r>
            <a:r>
              <a:rPr lang="en-US" altLang="zh-CN">
                <a:sym typeface="+mn-ea"/>
              </a:rPr>
              <a:t> </a:t>
            </a:r>
            <a:r>
              <a:rPr lang="zh-CN" altLang="en-US">
                <a:sym typeface="+mn-ea"/>
              </a:rPr>
              <a:t>procedure, regardless of the genetic status of the fetus</a:t>
            </a:r>
            <a:endParaRPr lang="zh-CN" altLang="en-US">
              <a:sym typeface="+mn-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框 3"/>
          <p:cNvSpPr txBox="1"/>
          <p:nvPr/>
        </p:nvSpPr>
        <p:spPr>
          <a:xfrm>
            <a:off x="302260" y="470535"/>
            <a:ext cx="8270240" cy="1383665"/>
          </a:xfrm>
          <a:prstGeom prst="rect">
            <a:avLst/>
          </a:prstGeom>
          <a:noFill/>
        </p:spPr>
        <p:txBody>
          <a:bodyPr wrap="square" rtlCol="0" anchor="t">
            <a:spAutoFit/>
          </a:bodyPr>
          <a:p>
            <a:r>
              <a:rPr lang="zh-CN" altLang="en-US"/>
              <a:t>In chorionic villus sampling, a </a:t>
            </a:r>
            <a:r>
              <a:rPr lang="zh-CN" altLang="en-US">
                <a:solidFill>
                  <a:srgbClr val="FF0000"/>
                </a:solidFill>
              </a:rPr>
              <a:t>small sample</a:t>
            </a:r>
            <a:r>
              <a:rPr lang="zh-CN" altLang="en-US"/>
              <a:t> of embryonic tissue</a:t>
            </a:r>
            <a:r>
              <a:rPr lang="en-US" altLang="zh-CN"/>
              <a:t> </a:t>
            </a:r>
            <a:r>
              <a:rPr lang="zh-CN" altLang="en-US"/>
              <a:t>is taken from the </a:t>
            </a:r>
            <a:r>
              <a:rPr lang="zh-CN" altLang="en-US">
                <a:solidFill>
                  <a:srgbClr val="FF0000"/>
                </a:solidFill>
              </a:rPr>
              <a:t>developing placenta</a:t>
            </a:r>
            <a:r>
              <a:rPr lang="en-US" altLang="zh-CN">
                <a:solidFill>
                  <a:srgbClr val="FF0000"/>
                </a:solidFill>
              </a:rPr>
              <a:t> at 8-10th week</a:t>
            </a:r>
            <a:r>
              <a:rPr lang="zh-CN" altLang="en-US"/>
              <a:t>. </a:t>
            </a:r>
            <a:endParaRPr lang="zh-CN" altLang="en-US"/>
          </a:p>
          <a:p>
            <a:endParaRPr lang="zh-CN" altLang="en-US"/>
          </a:p>
        </p:txBody>
      </p:sp>
      <p:sp>
        <p:nvSpPr>
          <p:cNvPr id="5" name="文本框 4"/>
          <p:cNvSpPr txBox="1"/>
          <p:nvPr/>
        </p:nvSpPr>
        <p:spPr>
          <a:xfrm>
            <a:off x="340360" y="1526540"/>
            <a:ext cx="8232140" cy="4523105"/>
          </a:xfrm>
          <a:prstGeom prst="rect">
            <a:avLst/>
          </a:prstGeom>
          <a:noFill/>
        </p:spPr>
        <p:txBody>
          <a:bodyPr wrap="square" rtlCol="0" anchor="t">
            <a:spAutoFit/>
          </a:bodyPr>
          <a:p>
            <a:pPr marL="457200" indent="-457200">
              <a:buAutoNum type="arabicPeriod"/>
            </a:pPr>
            <a:r>
              <a:rPr lang="en-US" altLang="zh-CN"/>
              <a:t>I</a:t>
            </a:r>
            <a:r>
              <a:rPr lang="zh-CN" altLang="en-US"/>
              <a:t>nsert an instrument called a speculum</a:t>
            </a:r>
            <a:r>
              <a:rPr lang="zh-CN" altLang="en-US"/>
              <a:t>窥镜 into your vagina</a:t>
            </a:r>
            <a:endParaRPr lang="zh-CN" altLang="en-US"/>
          </a:p>
          <a:p>
            <a:pPr marL="457200" indent="-457200">
              <a:buAutoNum type="arabicPeriod"/>
            </a:pPr>
            <a:r>
              <a:rPr lang="zh-CN" altLang="en-US"/>
              <a:t>Using ultrasound guidance, a thin tube will be guided through the cervix to the chorionic villi.</a:t>
            </a:r>
            <a:endParaRPr lang="zh-CN" altLang="en-US"/>
          </a:p>
          <a:p>
            <a:r>
              <a:rPr lang="en-US" altLang="zh-CN">
                <a:sym typeface="+mn-ea"/>
              </a:rPr>
              <a:t>3.  </a:t>
            </a:r>
            <a:r>
              <a:rPr lang="zh-CN" altLang="en-US">
                <a:sym typeface="+mn-ea"/>
              </a:rPr>
              <a:t>Ultrasound will be used to help guide a long, thin, hollow needle through your abdomen and into the uterus and placenta. </a:t>
            </a:r>
            <a:endParaRPr lang="zh-CN" altLang="en-US"/>
          </a:p>
          <a:p>
            <a:r>
              <a:rPr lang="en-US" altLang="zh-CN"/>
              <a:t>4.  </a:t>
            </a:r>
            <a:r>
              <a:rPr lang="zh-CN" altLang="en-US"/>
              <a:t>Cells will be gently suctioned through the tube into a syringe. </a:t>
            </a:r>
            <a:endParaRPr lang="zh-CN" altLang="en-US"/>
          </a:p>
          <a:p>
            <a:r>
              <a:rPr lang="en-US" altLang="zh-CN"/>
              <a:t>5.  </a:t>
            </a:r>
            <a:r>
              <a:rPr lang="zh-CN" altLang="en-US"/>
              <a:t>The tube</a:t>
            </a:r>
            <a:r>
              <a:rPr lang="en-US" altLang="zh-CN"/>
              <a:t>/needle</a:t>
            </a:r>
            <a:r>
              <a:rPr lang="zh-CN" altLang="en-US"/>
              <a:t> will then be removed.</a:t>
            </a:r>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09220" y="811530"/>
            <a:ext cx="4878070" cy="3794760"/>
          </a:xfrm>
          <a:prstGeom prst="rect">
            <a:avLst/>
          </a:prstGeom>
        </p:spPr>
      </p:pic>
      <p:pic>
        <p:nvPicPr>
          <p:cNvPr id="104" name="图片 103"/>
          <p:cNvPicPr/>
          <p:nvPr/>
        </p:nvPicPr>
        <p:blipFill>
          <a:blip r:embed="rId3"/>
          <a:stretch>
            <a:fillRect/>
          </a:stretch>
        </p:blipFill>
        <p:spPr>
          <a:xfrm>
            <a:off x="5092065" y="1031875"/>
            <a:ext cx="3702050" cy="3815715"/>
          </a:xfrm>
          <a:prstGeom prst="rect">
            <a:avLst/>
          </a:prstGeom>
          <a:noFill/>
          <a:ln w="9525">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benefits of CVS</a:t>
            </a:r>
            <a:r>
              <a:rPr lang="zh-CN" altLang="en-US">
                <a:ea typeface="宋体" panose="02010600030101010101" pitchFamily="2" charset="-122"/>
              </a:rPr>
              <a:t>：</a:t>
            </a:r>
            <a:endParaRPr lang="zh-CN" altLang="en-US">
              <a:ea typeface="宋体" panose="02010600030101010101" pitchFamily="2" charset="-122"/>
            </a:endParaRPr>
          </a:p>
        </p:txBody>
      </p:sp>
      <p:sp>
        <p:nvSpPr>
          <p:cNvPr id="4" name="文本框 3"/>
          <p:cNvSpPr txBox="1"/>
          <p:nvPr/>
        </p:nvSpPr>
        <p:spPr>
          <a:xfrm>
            <a:off x="283845" y="1238885"/>
            <a:ext cx="8291830" cy="3969385"/>
          </a:xfrm>
          <a:prstGeom prst="rect">
            <a:avLst/>
          </a:prstGeom>
          <a:noFill/>
        </p:spPr>
        <p:txBody>
          <a:bodyPr wrap="square" rtlCol="0" anchor="t">
            <a:spAutoFit/>
          </a:bodyPr>
          <a:p>
            <a:pPr marL="457200" indent="-457200">
              <a:buAutoNum type="arabicPeriod"/>
            </a:pPr>
            <a:r>
              <a:rPr lang="zh-CN" altLang="en-US">
                <a:sym typeface="+mn-ea"/>
              </a:rPr>
              <a:t>This makes a much</a:t>
            </a:r>
            <a:r>
              <a:rPr lang="zh-CN" altLang="en-US">
                <a:solidFill>
                  <a:srgbClr val="FF0000"/>
                </a:solidFill>
                <a:sym typeface="+mn-ea"/>
              </a:rPr>
              <a:t> bigger</a:t>
            </a:r>
            <a:r>
              <a:rPr lang="en-US" altLang="zh-CN">
                <a:solidFill>
                  <a:srgbClr val="FF0000"/>
                </a:solidFill>
                <a:sym typeface="+mn-ea"/>
              </a:rPr>
              <a:t> </a:t>
            </a:r>
            <a:r>
              <a:rPr lang="zh-CN" altLang="en-US">
                <a:solidFill>
                  <a:srgbClr val="FF0000"/>
                </a:solidFill>
                <a:sym typeface="+mn-ea"/>
              </a:rPr>
              <a:t>sample</a:t>
            </a:r>
            <a:r>
              <a:rPr lang="zh-CN" altLang="en-US">
                <a:sym typeface="+mn-ea"/>
              </a:rPr>
              <a:t> of fetal tissue available for examination. </a:t>
            </a:r>
            <a:endParaRPr lang="zh-CN" altLang="en-US"/>
          </a:p>
          <a:p>
            <a:pPr marL="457200" indent="-457200">
              <a:buAutoNum type="arabicPeriod"/>
            </a:pPr>
            <a:r>
              <a:rPr lang="zh-CN" altLang="en-US">
                <a:sym typeface="+mn-ea"/>
              </a:rPr>
              <a:t>The cells can be</a:t>
            </a:r>
            <a:r>
              <a:rPr lang="en-US" altLang="zh-CN">
                <a:sym typeface="+mn-ea"/>
              </a:rPr>
              <a:t> </a:t>
            </a:r>
            <a:r>
              <a:rPr lang="zh-CN" altLang="en-US">
                <a:sym typeface="+mn-ea"/>
              </a:rPr>
              <a:t>tested for </a:t>
            </a:r>
            <a:r>
              <a:rPr lang="zh-CN" altLang="en-US">
                <a:solidFill>
                  <a:srgbClr val="FF0000"/>
                </a:solidFill>
                <a:sym typeface="+mn-ea"/>
              </a:rPr>
              <a:t>a wide range of genetic abnormalities. </a:t>
            </a:r>
            <a:endParaRPr lang="zh-CN" altLang="en-US">
              <a:solidFill>
                <a:srgbClr val="FF0000"/>
              </a:solidFill>
            </a:endParaRPr>
          </a:p>
          <a:p>
            <a:pPr marL="457200" indent="-457200">
              <a:buAutoNum type="arabicPeriod"/>
            </a:pPr>
            <a:r>
              <a:rPr lang="zh-CN" altLang="en-US">
                <a:sym typeface="+mn-ea"/>
              </a:rPr>
              <a:t>This diagnostic</a:t>
            </a:r>
            <a:r>
              <a:rPr lang="en-US" altLang="zh-CN">
                <a:sym typeface="+mn-ea"/>
              </a:rPr>
              <a:t> </a:t>
            </a:r>
            <a:r>
              <a:rPr lang="zh-CN" altLang="en-US">
                <a:sym typeface="+mn-ea"/>
              </a:rPr>
              <a:t>technique can be carried out much </a:t>
            </a:r>
            <a:r>
              <a:rPr lang="zh-CN" altLang="en-US">
                <a:solidFill>
                  <a:srgbClr val="FF0000"/>
                </a:solidFill>
                <a:sym typeface="+mn-ea"/>
              </a:rPr>
              <a:t>earlier</a:t>
            </a:r>
            <a:r>
              <a:rPr lang="zh-CN" altLang="en-US">
                <a:sym typeface="+mn-ea"/>
              </a:rPr>
              <a:t> in the pregnancy, so that if</a:t>
            </a:r>
            <a:r>
              <a:rPr lang="en-US" altLang="zh-CN">
                <a:sym typeface="+mn-ea"/>
              </a:rPr>
              <a:t> </a:t>
            </a:r>
            <a:r>
              <a:rPr lang="zh-CN" altLang="en-US">
                <a:sym typeface="+mn-ea"/>
              </a:rPr>
              <a:t>a termination </a:t>
            </a:r>
            <a:r>
              <a:rPr lang="en-US" altLang="zh-CN">
                <a:sym typeface="+mn-ea"/>
              </a:rPr>
              <a:t>is</a:t>
            </a:r>
            <a:r>
              <a:rPr lang="zh-CN" altLang="en-US">
                <a:sym typeface="+mn-ea"/>
              </a:rPr>
              <a:t> necessary it is physically </a:t>
            </a:r>
            <a:r>
              <a:rPr lang="zh-CN" altLang="en-US">
                <a:solidFill>
                  <a:srgbClr val="FF0000"/>
                </a:solidFill>
                <a:sym typeface="+mn-ea"/>
              </a:rPr>
              <a:t>less traumatic </a:t>
            </a:r>
            <a:r>
              <a:rPr lang="zh-CN" altLang="en-US">
                <a:sym typeface="+mn-ea"/>
              </a:rPr>
              <a:t>for the mother</a:t>
            </a:r>
            <a:endParaRPr lang="zh-CN" altLang="en-US"/>
          </a:p>
          <a:p>
            <a:pPr marL="457200" indent="-457200">
              <a:buAutoNum type="arabicPeriod"/>
            </a:pPr>
            <a:r>
              <a:rPr lang="zh-CN" altLang="en-US">
                <a:sym typeface="+mn-ea"/>
              </a:rPr>
              <a:t>The results are also</a:t>
            </a:r>
            <a:r>
              <a:rPr lang="zh-CN" altLang="en-US">
                <a:solidFill>
                  <a:srgbClr val="FF0000"/>
                </a:solidFill>
                <a:sym typeface="+mn-ea"/>
              </a:rPr>
              <a:t> available more rapidly</a:t>
            </a:r>
            <a:r>
              <a:rPr lang="zh-CN" altLang="en-US">
                <a:sym typeface="+mn-ea"/>
              </a:rPr>
              <a:t> than for amniocentesis.</a:t>
            </a:r>
            <a:endParaRPr lang="zh-CN" altLang="en-US">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563" name="标题 1986562"/>
          <p:cNvSpPr>
            <a:spLocks noGrp="1"/>
          </p:cNvSpPr>
          <p:nvPr>
            <p:ph type="title" idx="4294967295"/>
          </p:nvPr>
        </p:nvSpPr>
        <p:spPr/>
        <p:txBody>
          <a:bodyPr anchor="ctr" anchorCtr="0"/>
          <a:p>
            <a:r>
              <a:rPr lang="en-GB" altLang="zh-CN"/>
              <a:t>Identifying bases</a:t>
            </a:r>
            <a:endParaRPr lang="en-GB" altLang="zh-CN"/>
          </a:p>
        </p:txBody>
      </p:sp>
      <p:pic>
        <p:nvPicPr>
          <p:cNvPr id="1986588" name="图片 1986587"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1986590" name="图片 1986589"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ontrols>
      <mc:AlternateContent xmlns:mc="http://schemas.openxmlformats.org/markup-compatibility/2006">
        <mc:Choice xmlns:v="urn:schemas-microsoft-com:vml" Requires="v">
          <p:control spid="1986592" name="" r:id="rId3" imgW="8699500" imgH="5308600"/>
        </mc:Choice>
        <mc:Fallback>
          <p:control name="" r:id="rId3" imgW="8699500" imgH="5308600">
            <p:pic>
              <p:nvPicPr>
                <p:cNvPr id="0" name="Host Control  1986591"/>
                <p:cNvPicPr/>
                <p:nvPr/>
              </p:nvPicPr>
              <p:blipFill>
                <a:blip r:embed="rId4"/>
                <a:stretch>
                  <a:fillRect/>
                </a:stretch>
              </p:blipFill>
              <p:spPr>
                <a:xfrm>
                  <a:off x="212725" y="800100"/>
                  <a:ext cx="8699500" cy="5308600"/>
                </a:xfrm>
                <a:prstGeom prst="rect">
                  <a:avLst/>
                </a:prstGeom>
              </p:spPr>
            </p:pic>
          </p:control>
        </mc:Fallback>
      </mc:AlternateContent>
    </p:controls>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框 3"/>
          <p:cNvSpPr txBox="1"/>
          <p:nvPr/>
        </p:nvSpPr>
        <p:spPr>
          <a:xfrm>
            <a:off x="393700" y="901700"/>
            <a:ext cx="8255635" cy="2676525"/>
          </a:xfrm>
          <a:prstGeom prst="rect">
            <a:avLst/>
          </a:prstGeom>
          <a:noFill/>
        </p:spPr>
        <p:txBody>
          <a:bodyPr wrap="square" rtlCol="0" anchor="t">
            <a:spAutoFit/>
          </a:bodyPr>
          <a:p>
            <a:r>
              <a:rPr lang="zh-CN" altLang="en-US">
                <a:sym typeface="+mn-ea"/>
              </a:rPr>
              <a:t>There are two disadvantages to chorionic villus sampling.</a:t>
            </a:r>
            <a:endParaRPr lang="zh-CN" altLang="en-US"/>
          </a:p>
          <a:p>
            <a:r>
              <a:rPr lang="zh-CN" altLang="en-US">
                <a:sym typeface="+mn-ea"/>
              </a:rPr>
              <a:t>●</a:t>
            </a:r>
            <a:r>
              <a:rPr lang="en-US" altLang="zh-CN">
                <a:sym typeface="+mn-ea"/>
              </a:rPr>
              <a:t> </a:t>
            </a:r>
            <a:r>
              <a:rPr lang="zh-CN" altLang="en-US">
                <a:sym typeface="+mn-ea"/>
              </a:rPr>
              <a:t>There is a 0.5- -1% risk that the embryo may spontaneously</a:t>
            </a:r>
            <a:r>
              <a:rPr lang="zh-CN" altLang="en-US">
                <a:solidFill>
                  <a:srgbClr val="FF0000"/>
                </a:solidFill>
                <a:sym typeface="+mn-ea"/>
              </a:rPr>
              <a:t> abort</a:t>
            </a:r>
            <a:r>
              <a:rPr lang="en-US" altLang="zh-CN">
                <a:sym typeface="+mn-ea"/>
              </a:rPr>
              <a:t> </a:t>
            </a:r>
            <a:r>
              <a:rPr lang="zh-CN" altLang="en-US">
                <a:sym typeface="+mn-ea"/>
              </a:rPr>
              <a:t>after the tissue sample is taken</a:t>
            </a:r>
            <a:endParaRPr lang="zh-CN" altLang="en-US"/>
          </a:p>
          <a:p>
            <a:r>
              <a:rPr lang="zh-CN" altLang="en-US">
                <a:sym typeface="+mn-ea"/>
              </a:rPr>
              <a:t>●</a:t>
            </a:r>
            <a:r>
              <a:rPr lang="en-US" altLang="zh-CN">
                <a:sym typeface="+mn-ea"/>
              </a:rPr>
              <a:t> </a:t>
            </a:r>
            <a:r>
              <a:rPr lang="zh-CN" altLang="en-US">
                <a:sym typeface="+mn-ea"/>
              </a:rPr>
              <a:t>All paternal X chromosomes are inactivated in fetal placental</a:t>
            </a:r>
            <a:r>
              <a:rPr lang="en-US" altLang="zh-CN">
                <a:sym typeface="+mn-ea"/>
              </a:rPr>
              <a:t> </a:t>
            </a:r>
            <a:r>
              <a:rPr lang="zh-CN" altLang="en-US">
                <a:sym typeface="+mn-ea"/>
              </a:rPr>
              <a:t>cells so any problems in the genes on that chromosome cannot</a:t>
            </a:r>
            <a:r>
              <a:rPr lang="en-US" altLang="zh-CN">
                <a:sym typeface="+mn-ea"/>
              </a:rPr>
              <a:t> </a:t>
            </a:r>
            <a:r>
              <a:rPr lang="zh-CN" altLang="en-US">
                <a:sym typeface="+mn-ea"/>
              </a:rPr>
              <a:t>be detected by this technique.</a:t>
            </a:r>
            <a:endParaRPr lang="zh-CN" altLang="en-US">
              <a:sym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400"/>
              <a:t>Ethical &amp;Social Issuesof Genetic Screening</a:t>
            </a:r>
            <a:endParaRPr lang="zh-CN" altLang="en-US" sz="2400"/>
          </a:p>
        </p:txBody>
      </p:sp>
      <p:sp>
        <p:nvSpPr>
          <p:cNvPr id="4" name="文本框 3"/>
          <p:cNvSpPr txBox="1"/>
          <p:nvPr/>
        </p:nvSpPr>
        <p:spPr>
          <a:xfrm>
            <a:off x="327660" y="725805"/>
            <a:ext cx="8255635" cy="460375"/>
          </a:xfrm>
          <a:prstGeom prst="rect">
            <a:avLst/>
          </a:prstGeom>
          <a:noFill/>
        </p:spPr>
        <p:txBody>
          <a:bodyPr wrap="square" rtlCol="0" anchor="t">
            <a:spAutoFit/>
          </a:bodyPr>
          <a:p>
            <a:r>
              <a:rPr lang="zh-CN" altLang="en-US"/>
              <a:t>dependingon someone's</a:t>
            </a:r>
            <a:r>
              <a:rPr lang="zh-CN" altLang="en-US">
                <a:solidFill>
                  <a:srgbClr val="FF0000"/>
                </a:solidFill>
              </a:rPr>
              <a:t> religious, moral,andsocial position</a:t>
            </a:r>
            <a:endParaRPr lang="zh-CN" altLang="en-US">
              <a:solidFill>
                <a:srgbClr val="FF0000"/>
              </a:solidFill>
            </a:endParaRPr>
          </a:p>
        </p:txBody>
      </p:sp>
      <p:sp>
        <p:nvSpPr>
          <p:cNvPr id="5" name="文本框 4"/>
          <p:cNvSpPr txBox="1"/>
          <p:nvPr/>
        </p:nvSpPr>
        <p:spPr>
          <a:xfrm>
            <a:off x="327660" y="1522730"/>
            <a:ext cx="8582025" cy="2491740"/>
          </a:xfrm>
          <a:prstGeom prst="rect">
            <a:avLst/>
          </a:prstGeom>
          <a:noFill/>
        </p:spPr>
        <p:txBody>
          <a:bodyPr wrap="square" rtlCol="0" anchor="t">
            <a:spAutoFit/>
          </a:bodyPr>
          <a:p>
            <a:pPr marL="457200" indent="-457200">
              <a:buAutoNum type="arabicPeriod"/>
            </a:pPr>
            <a:r>
              <a:rPr lang="zh-CN" altLang="en-US"/>
              <a:t>Belief</a:t>
            </a:r>
            <a:r>
              <a:rPr lang="en-US" altLang="zh-CN"/>
              <a:t> </a:t>
            </a:r>
            <a:r>
              <a:rPr lang="zh-CN" altLang="en-US"/>
              <a:t>that</a:t>
            </a:r>
            <a:r>
              <a:rPr lang="en-US" altLang="zh-CN"/>
              <a:t> </a:t>
            </a:r>
            <a:r>
              <a:rPr lang="zh-CN" altLang="en-US"/>
              <a:t>God</a:t>
            </a:r>
            <a:r>
              <a:rPr lang="en-US" altLang="zh-CN"/>
              <a:t> </a:t>
            </a:r>
            <a:r>
              <a:rPr lang="zh-CN" altLang="en-US"/>
              <a:t>is in control</a:t>
            </a:r>
            <a:r>
              <a:rPr lang="en-US" altLang="zh-CN"/>
              <a:t> </a:t>
            </a:r>
            <a:r>
              <a:rPr lang="zh-CN" altLang="en-US"/>
              <a:t>may mean that</a:t>
            </a:r>
            <a:r>
              <a:rPr lang="en-US" altLang="zh-CN"/>
              <a:t> </a:t>
            </a:r>
            <a:r>
              <a:rPr lang="zh-CN" altLang="en-US"/>
              <a:t>a pregnancy will be</a:t>
            </a:r>
            <a:r>
              <a:rPr lang="en-US" altLang="zh-CN"/>
              <a:t> </a:t>
            </a:r>
            <a:r>
              <a:rPr lang="zh-CN" altLang="en-US"/>
              <a:t>continued no</a:t>
            </a:r>
            <a:r>
              <a:rPr lang="en-US" altLang="zh-CN"/>
              <a:t> </a:t>
            </a:r>
            <a:r>
              <a:rPr lang="zh-CN" altLang="en-US"/>
              <a:t>matter</a:t>
            </a:r>
            <a:r>
              <a:rPr lang="en-US" altLang="zh-CN"/>
              <a:t> </a:t>
            </a:r>
            <a:r>
              <a:rPr lang="zh-CN" altLang="en-US"/>
              <a:t>what genetic</a:t>
            </a:r>
            <a:r>
              <a:rPr lang="en-US" altLang="zh-CN"/>
              <a:t> </a:t>
            </a:r>
            <a:r>
              <a:rPr lang="zh-CN" altLang="en-US"/>
              <a:t>screening</a:t>
            </a:r>
            <a:r>
              <a:rPr lang="en-US" altLang="zh-CN"/>
              <a:t> </a:t>
            </a:r>
            <a:r>
              <a:rPr lang="zh-CN" altLang="en-US"/>
              <a:t>might</a:t>
            </a:r>
            <a:r>
              <a:rPr lang="en-US" altLang="zh-CN"/>
              <a:t> </a:t>
            </a:r>
            <a:r>
              <a:rPr lang="zh-CN" altLang="en-US"/>
              <a:t>show</a:t>
            </a:r>
            <a:endParaRPr lang="zh-CN" altLang="en-US"/>
          </a:p>
          <a:p>
            <a:pPr marL="457200" indent="-457200">
              <a:buAutoNum type="arabicPeriod"/>
            </a:pPr>
            <a:r>
              <a:rPr lang="en-US" altLang="zh-CN"/>
              <a:t>belief that </a:t>
            </a:r>
            <a:r>
              <a:rPr lang="zh-CN" altLang="en-US"/>
              <a:t>embryos are</a:t>
            </a:r>
            <a:r>
              <a:rPr lang="en-US" altLang="zh-CN"/>
              <a:t> </a:t>
            </a:r>
            <a:r>
              <a:rPr lang="zh-CN" altLang="en-US"/>
              <a:t>potential human</a:t>
            </a:r>
            <a:r>
              <a:rPr lang="en-US" altLang="zh-CN"/>
              <a:t> </a:t>
            </a:r>
            <a:r>
              <a:rPr lang="zh-CN" altLang="en-US"/>
              <a:t>beings</a:t>
            </a:r>
            <a:r>
              <a:rPr lang="en-US" altLang="zh-CN"/>
              <a:t> </a:t>
            </a:r>
            <a:r>
              <a:rPr lang="zh-CN" altLang="en-US"/>
              <a:t>would</a:t>
            </a:r>
            <a:r>
              <a:rPr lang="en-US" altLang="zh-CN"/>
              <a:t> </a:t>
            </a:r>
            <a:r>
              <a:rPr lang="zh-CN" altLang="en-US"/>
              <a:t>mean that</a:t>
            </a:r>
            <a:r>
              <a:rPr lang="en-US" altLang="zh-CN"/>
              <a:t> </a:t>
            </a:r>
            <a:r>
              <a:rPr lang="zh-CN" altLang="en-US"/>
              <a:t>the</a:t>
            </a:r>
            <a:r>
              <a:rPr lang="en-US" altLang="zh-CN"/>
              <a:t> </a:t>
            </a:r>
            <a:r>
              <a:rPr lang="zh-CN" altLang="en-US"/>
              <a:t>abortion of</a:t>
            </a:r>
            <a:r>
              <a:rPr lang="en-US" altLang="zh-CN"/>
              <a:t> </a:t>
            </a:r>
            <a:r>
              <a:rPr lang="zh-CN" altLang="en-US"/>
              <a:t>a foetus would</a:t>
            </a:r>
            <a:r>
              <a:rPr lang="en-US" altLang="zh-CN"/>
              <a:t> </a:t>
            </a:r>
            <a:r>
              <a:rPr lang="zh-CN" altLang="en-US"/>
              <a:t>be</a:t>
            </a:r>
            <a:r>
              <a:rPr lang="en-US" altLang="zh-CN"/>
              <a:t> </a:t>
            </a:r>
            <a:r>
              <a:rPr lang="zh-CN" altLang="en-US"/>
              <a:t>considered</a:t>
            </a:r>
            <a:r>
              <a:rPr lang="en-US" altLang="zh-CN"/>
              <a:t> </a:t>
            </a:r>
            <a:r>
              <a:rPr lang="zh-CN" altLang="en-US"/>
              <a:t>impossible</a:t>
            </a:r>
            <a:endParaRPr lang="zh-CN" altLang="en-US"/>
          </a:p>
        </p:txBody>
      </p:sp>
      <p:pic>
        <p:nvPicPr>
          <p:cNvPr id="105" name="图片 104"/>
          <p:cNvPicPr/>
          <p:nvPr/>
        </p:nvPicPr>
        <p:blipFill>
          <a:blip r:embed="rId1"/>
          <a:stretch>
            <a:fillRect/>
          </a:stretch>
        </p:blipFill>
        <p:spPr>
          <a:xfrm>
            <a:off x="544195" y="4222750"/>
            <a:ext cx="4085590" cy="2289175"/>
          </a:xfrm>
          <a:prstGeom prst="rect">
            <a:avLst/>
          </a:prstGeom>
          <a:noFill/>
          <a:ln w="9525">
            <a:noFill/>
          </a:ln>
        </p:spPr>
      </p:pic>
      <p:pic>
        <p:nvPicPr>
          <p:cNvPr id="106" name="图片 105"/>
          <p:cNvPicPr/>
          <p:nvPr/>
        </p:nvPicPr>
        <p:blipFill>
          <a:blip r:embed="rId2"/>
          <a:stretch>
            <a:fillRect/>
          </a:stretch>
        </p:blipFill>
        <p:spPr>
          <a:xfrm>
            <a:off x="5001260" y="4293870"/>
            <a:ext cx="3800475" cy="2315845"/>
          </a:xfrm>
          <a:prstGeom prst="rect">
            <a:avLst/>
          </a:prstGeom>
          <a:noFill/>
          <a:ln w="9525">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框 3"/>
          <p:cNvSpPr txBox="1"/>
          <p:nvPr/>
        </p:nvSpPr>
        <p:spPr>
          <a:xfrm>
            <a:off x="491490" y="938530"/>
            <a:ext cx="8160385" cy="3415030"/>
          </a:xfrm>
          <a:prstGeom prst="rect">
            <a:avLst/>
          </a:prstGeom>
          <a:noFill/>
        </p:spPr>
        <p:txBody>
          <a:bodyPr wrap="square" rtlCol="0" anchor="t">
            <a:spAutoFit/>
          </a:bodyPr>
          <a:p>
            <a:pPr marL="457200" indent="-457200">
              <a:buFont typeface="+mj-lt"/>
              <a:buAutoNum type="arabicPeriod" startAt="3"/>
            </a:pPr>
            <a:r>
              <a:rPr lang="zh-CN" altLang="en-US"/>
              <a:t>Processes that involve screening embryos</a:t>
            </a:r>
            <a:r>
              <a:rPr lang="en-US" altLang="zh-CN"/>
              <a:t> </a:t>
            </a:r>
            <a:r>
              <a:rPr lang="zh-CN" altLang="en-US"/>
              <a:t>on</a:t>
            </a:r>
            <a:r>
              <a:rPr lang="en-US" altLang="zh-CN"/>
              <a:t> </a:t>
            </a:r>
            <a:r>
              <a:rPr lang="zh-CN" altLang="en-US"/>
              <a:t>the basis of factors, e.g. sex or intelligence;  the potential future of ' designer babies'</a:t>
            </a:r>
            <a:endParaRPr lang="zh-CN" altLang="en-US"/>
          </a:p>
          <a:p>
            <a:pPr marL="457200" indent="-457200">
              <a:buFont typeface="+mj-lt"/>
              <a:buAutoNum type="arabicPeriod" startAt="3"/>
            </a:pPr>
            <a:r>
              <a:rPr lang="zh-CN" altLang="en-US"/>
              <a:t>Positive screening results for non life-threatening conditions, e.g. Down syndrome,can lead to the abortion of foetuses </a:t>
            </a:r>
            <a:endParaRPr lang="zh-CN" altLang="en-US"/>
          </a:p>
          <a:p>
            <a:pPr marL="457200" indent="-457200">
              <a:buFont typeface="+mj-lt"/>
              <a:buAutoNum type="arabicPeriod" startAt="3"/>
            </a:pPr>
            <a:r>
              <a:rPr lang="zh-CN" altLang="en-US"/>
              <a:t> some believe </a:t>
            </a:r>
            <a:r>
              <a:rPr lang="en-US" altLang="zh-CN"/>
              <a:t>the </a:t>
            </a:r>
            <a:r>
              <a:rPr lang="zh-CN" altLang="en-US">
                <a:sym typeface="+mn-ea"/>
              </a:rPr>
              <a:t>embryo or unborn baby</a:t>
            </a:r>
            <a:r>
              <a:rPr lang="en-US" altLang="zh-CN">
                <a:sym typeface="+mn-ea"/>
              </a:rPr>
              <a:t> </a:t>
            </a:r>
            <a:r>
              <a:rPr lang="zh-CN" altLang="en-US"/>
              <a:t>that they are deserving of full human rights while others do not</a:t>
            </a:r>
            <a:endParaRPr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39850" y="238125"/>
            <a:ext cx="6666865" cy="593407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068484" name="图片 2068483"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sp>
        <p:nvSpPr>
          <p:cNvPr id="2068488" name="标题 2068487"/>
          <p:cNvSpPr>
            <a:spLocks noGrp="1"/>
          </p:cNvSpPr>
          <p:nvPr>
            <p:ph type="title"/>
          </p:nvPr>
        </p:nvSpPr>
        <p:spPr/>
        <p:txBody>
          <a:bodyPr anchor="ctr" anchorCtr="0"/>
          <a:p>
            <a:r>
              <a:rPr lang="en-GB" altLang="zh-CN"/>
              <a:t>Glossary</a:t>
            </a:r>
            <a:endParaRPr lang="en-GB" altLang="zh-CN"/>
          </a:p>
        </p:txBody>
      </p:sp>
      <p:pic>
        <p:nvPicPr>
          <p:cNvPr id="2068491" name="图片 2068490"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ontrols>
      <mc:AlternateContent xmlns:mc="http://schemas.openxmlformats.org/markup-compatibility/2006">
        <mc:Choice xmlns:v="urn:schemas-microsoft-com:vml" Requires="v">
          <p:control spid="2068497" name="" r:id="rId3" imgW="8699500" imgH="5308600"/>
        </mc:Choice>
        <mc:Fallback>
          <p:control name="" r:id="rId3" imgW="8699500" imgH="5308600">
            <p:pic>
              <p:nvPicPr>
                <p:cNvPr id="0" name="Host Control  2068496"/>
                <p:cNvPicPr/>
                <p:nvPr/>
              </p:nvPicPr>
              <p:blipFill>
                <a:blip r:embed="rId4"/>
                <a:stretch>
                  <a:fillRect/>
                </a:stretch>
              </p:blipFill>
              <p:spPr>
                <a:xfrm>
                  <a:off x="212725" y="800100"/>
                  <a:ext cx="8699500" cy="5308600"/>
                </a:xfrm>
                <a:prstGeom prst="rect">
                  <a:avLst/>
                </a:prstGeom>
              </p:spPr>
            </p:pic>
          </p:control>
        </mc:Fallback>
      </mc:AlternateContent>
    </p:controls>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141186" name="标题 2141185"/>
          <p:cNvSpPr>
            <a:spLocks noGrp="1"/>
          </p:cNvSpPr>
          <p:nvPr>
            <p:ph type="title"/>
          </p:nvPr>
        </p:nvSpPr>
        <p:spPr/>
        <p:txBody>
          <a:bodyPr anchor="ctr" anchorCtr="0"/>
          <a:p>
            <a:r>
              <a:rPr lang="en-GB" altLang="zh-CN"/>
              <a:t>What’s the keyword?</a:t>
            </a:r>
            <a:endParaRPr lang="en-GB" altLang="zh-CN"/>
          </a:p>
        </p:txBody>
      </p:sp>
      <p:pic>
        <p:nvPicPr>
          <p:cNvPr id="2141188" name="图片 2141187"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2141191" name="图片 2141190"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ontrols>
      <mc:AlternateContent xmlns:mc="http://schemas.openxmlformats.org/markup-compatibility/2006">
        <mc:Choice xmlns:v="urn:schemas-microsoft-com:vml" Requires="v">
          <p:control spid="2141193" name="" r:id="rId3" imgW="8699500" imgH="5308600"/>
        </mc:Choice>
        <mc:Fallback>
          <p:control name="" r:id="rId3" imgW="8699500" imgH="5308600">
            <p:pic>
              <p:nvPicPr>
                <p:cNvPr id="0" name="Host Control  2141192"/>
                <p:cNvPicPr/>
                <p:nvPr/>
              </p:nvPicPr>
              <p:blipFill>
                <a:blip r:embed="rId4"/>
                <a:stretch>
                  <a:fillRect/>
                </a:stretch>
              </p:blipFill>
              <p:spPr>
                <a:xfrm>
                  <a:off x="212725" y="800100"/>
                  <a:ext cx="8699500" cy="5308600"/>
                </a:xfrm>
                <a:prstGeom prst="rect">
                  <a:avLst/>
                </a:prstGeom>
              </p:spPr>
            </p:pic>
          </p:control>
        </mc:Fallback>
      </mc:AlternateContent>
    </p:controls>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143234" name="标题 2143233"/>
          <p:cNvSpPr>
            <a:spLocks noGrp="1"/>
          </p:cNvSpPr>
          <p:nvPr>
            <p:ph type="title"/>
          </p:nvPr>
        </p:nvSpPr>
        <p:spPr/>
        <p:txBody>
          <a:bodyPr anchor="ctr" anchorCtr="0"/>
          <a:p>
            <a:r>
              <a:rPr lang="en-GB" altLang="zh-CN"/>
              <a:t>Multiple-choice quiz</a:t>
            </a:r>
            <a:endParaRPr lang="en-GB" altLang="zh-CN"/>
          </a:p>
        </p:txBody>
      </p:sp>
      <p:pic>
        <p:nvPicPr>
          <p:cNvPr id="2143236" name="图片 2143235"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spTree>
    <p:controls>
      <mc:AlternateContent xmlns:mc="http://schemas.openxmlformats.org/markup-compatibility/2006">
        <mc:Choice xmlns:v="urn:schemas-microsoft-com:vml" Requires="v">
          <p:control spid="2143242" name="" r:id="rId2" imgW="8699500" imgH="5308600"/>
        </mc:Choice>
        <mc:Fallback>
          <p:control name="" r:id="rId2" imgW="8699500" imgH="5308600">
            <p:pic>
              <p:nvPicPr>
                <p:cNvPr id="0" name="Host Control  2143241"/>
                <p:cNvPicPr/>
                <p:nvPr/>
              </p:nvPicPr>
              <p:blipFill>
                <a:blip r:embed="rId3"/>
                <a:stretch>
                  <a:fillRect/>
                </a:stretch>
              </p:blipFill>
              <p:spPr>
                <a:xfrm>
                  <a:off x="212725" y="800100"/>
                  <a:ext cx="8699500" cy="5308600"/>
                </a:xfrm>
                <a:prstGeom prst="rect">
                  <a:avLst/>
                </a:prstGeom>
              </p:spPr>
            </p:pic>
          </p:control>
        </mc:Fallback>
      </mc:AlternateContent>
    </p:controls>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16535" y="932815"/>
            <a:ext cx="8291830" cy="2707005"/>
          </a:xfrm>
          <a:prstGeom prst="rect">
            <a:avLst/>
          </a:prstGeom>
          <a:noFill/>
        </p:spPr>
        <p:txBody>
          <a:bodyPr wrap="square" rtlCol="0" anchor="t">
            <a:spAutoFit/>
          </a:bodyPr>
          <a:p>
            <a:pPr marL="342900" indent="-342900">
              <a:buFont typeface="Arial" panose="020B0604020202020204" pitchFamily="34" charset="0"/>
              <a:buChar char="•"/>
            </a:pPr>
            <a:r>
              <a:rPr lang="zh-CN" altLang="en-US" sz="2000"/>
              <a:t>ATP (adenosine triphosphate) is not part</a:t>
            </a:r>
            <a:r>
              <a:rPr lang="en-US" altLang="zh-CN" sz="2000"/>
              <a:t> </a:t>
            </a:r>
            <a:r>
              <a:rPr lang="zh-CN" altLang="en-US" sz="2000"/>
              <a:t>of DNA or RNA, </a:t>
            </a:r>
            <a:r>
              <a:rPr lang="en-US" altLang="zh-CN" sz="2000"/>
              <a:t>but acts as energy carrier</a:t>
            </a:r>
            <a:r>
              <a:rPr lang="zh-CN" altLang="en-US" sz="2000">
                <a:ea typeface="宋体" panose="02010600030101010101" pitchFamily="2" charset="-122"/>
              </a:rPr>
              <a:t>，</a:t>
            </a:r>
            <a:r>
              <a:rPr lang="zh-CN" altLang="en-US" sz="2000">
                <a:sym typeface="+mn-ea"/>
              </a:rPr>
              <a:t>it is a nucleotide</a:t>
            </a:r>
            <a:endParaRPr lang="zh-CN" altLang="en-US" sz="2000"/>
          </a:p>
          <a:p>
            <a:pPr marL="342900" indent="-342900">
              <a:buFont typeface="Arial" panose="020B0604020202020204" pitchFamily="34" charset="0"/>
              <a:buChar char="•"/>
            </a:pPr>
            <a:r>
              <a:rPr lang="en-US" altLang="zh-CN" sz="2000">
                <a:highlight>
                  <a:srgbClr val="FFFF00"/>
                </a:highlight>
              </a:rPr>
              <a:t>S</a:t>
            </a:r>
            <a:r>
              <a:rPr lang="zh-CN" altLang="en-US" sz="2000">
                <a:highlight>
                  <a:srgbClr val="FFFF00"/>
                </a:highlight>
              </a:rPr>
              <a:t>tructure：adenine, ribose and</a:t>
            </a:r>
            <a:r>
              <a:rPr lang="en-US" altLang="zh-CN" sz="2000">
                <a:highlight>
                  <a:srgbClr val="FFFF00"/>
                </a:highlight>
              </a:rPr>
              <a:t> 3</a:t>
            </a:r>
            <a:r>
              <a:rPr lang="zh-CN" altLang="en-US" sz="2000">
                <a:highlight>
                  <a:srgbClr val="FFFF00"/>
                </a:highlight>
              </a:rPr>
              <a:t> phosphate</a:t>
            </a:r>
            <a:r>
              <a:rPr lang="en-US" altLang="zh-CN" sz="2000">
                <a:highlight>
                  <a:srgbClr val="FFFF00"/>
                </a:highlight>
              </a:rPr>
              <a:t>s</a:t>
            </a:r>
            <a:r>
              <a:rPr lang="zh-CN" altLang="en-US" sz="2000">
                <a:highlight>
                  <a:srgbClr val="FFFF00"/>
                </a:highlight>
              </a:rPr>
              <a:t>.</a:t>
            </a:r>
            <a:endParaRPr lang="zh-CN" altLang="en-US" sz="2000">
              <a:highlight>
                <a:srgbClr val="FFFF00"/>
              </a:highlight>
            </a:endParaRPr>
          </a:p>
          <a:p>
            <a:pPr marL="342900" indent="-342900">
              <a:buFont typeface="Arial" panose="020B0604020202020204" pitchFamily="34" charset="0"/>
              <a:buChar char="•"/>
            </a:pPr>
            <a:r>
              <a:rPr lang="zh-CN" altLang="en-US" sz="2000"/>
              <a:t>Adenine（</a:t>
            </a:r>
            <a:r>
              <a:rPr lang="en-US" altLang="zh-CN" sz="2000"/>
              <a:t>A</a:t>
            </a:r>
            <a:r>
              <a:rPr lang="zh-CN" altLang="en-US" sz="2000"/>
              <a:t>） plus ribose forms a sugar–base called</a:t>
            </a:r>
            <a:r>
              <a:rPr lang="en-US" altLang="zh-CN" sz="2000"/>
              <a:t> </a:t>
            </a:r>
            <a:r>
              <a:rPr lang="zh-CN" altLang="en-US" sz="2000"/>
              <a:t>adenosine腺苷.</a:t>
            </a:r>
            <a:endParaRPr lang="zh-CN" altLang="en-US" sz="2000"/>
          </a:p>
          <a:p>
            <a:pPr marL="342900" indent="-342900">
              <a:buFont typeface="Arial" panose="020B0604020202020204" pitchFamily="34" charset="0"/>
              <a:buChar char="•"/>
            </a:pPr>
            <a:r>
              <a:rPr lang="zh-CN" altLang="en-US" sz="2000"/>
              <a:t>Adenosine can be combined with one, two</a:t>
            </a:r>
            <a:r>
              <a:rPr lang="en-US" altLang="zh-CN" sz="2000"/>
              <a:t> </a:t>
            </a:r>
            <a:r>
              <a:rPr lang="zh-CN" altLang="en-US" sz="2000"/>
              <a:t>or three phosphate groups to give, adenosine</a:t>
            </a:r>
            <a:r>
              <a:rPr lang="en-US" altLang="zh-CN" sz="2000"/>
              <a:t> </a:t>
            </a:r>
            <a:r>
              <a:rPr lang="zh-CN" altLang="en-US" sz="2000"/>
              <a:t>monophosphate (AMP), adenosine diphosphate (ADP)</a:t>
            </a:r>
            <a:r>
              <a:rPr lang="en-US" altLang="zh-CN" sz="2000"/>
              <a:t> </a:t>
            </a:r>
            <a:r>
              <a:rPr lang="zh-CN" altLang="en-US" sz="2000"/>
              <a:t>or adenosine triphosphate (ATP).</a:t>
            </a:r>
            <a:endParaRPr lang="zh-CN" altLang="en-US" sz="2000"/>
          </a:p>
        </p:txBody>
      </p:sp>
      <p:sp>
        <p:nvSpPr>
          <p:cNvPr id="3" name="文本框 2"/>
          <p:cNvSpPr txBox="1"/>
          <p:nvPr/>
        </p:nvSpPr>
        <p:spPr>
          <a:xfrm>
            <a:off x="330200" y="254000"/>
            <a:ext cx="4572000" cy="521970"/>
          </a:xfrm>
          <a:prstGeom prst="rect">
            <a:avLst/>
          </a:prstGeom>
          <a:noFill/>
        </p:spPr>
        <p:txBody>
          <a:bodyPr wrap="square" rtlCol="0">
            <a:spAutoFit/>
          </a:bodyPr>
          <a:p>
            <a:r>
              <a:rPr lang="zh-CN" altLang="en-US" sz="2800">
                <a:sym typeface="+mn-ea"/>
              </a:rPr>
              <a:t>The structure of ATP</a:t>
            </a:r>
            <a:endParaRPr lang="zh-CN" altLang="en-US" sz="2800">
              <a:sym typeface="+mn-ea"/>
            </a:endParaRPr>
          </a:p>
        </p:txBody>
      </p:sp>
      <p:pic>
        <p:nvPicPr>
          <p:cNvPr id="4" name="图片 3"/>
          <p:cNvPicPr>
            <a:picLocks noChangeAspect="1"/>
          </p:cNvPicPr>
          <p:nvPr>
            <p:custDataLst>
              <p:tags r:id="rId1"/>
            </p:custDataLst>
          </p:nvPr>
        </p:nvPicPr>
        <p:blipFill>
          <a:blip r:embed="rId2"/>
          <a:stretch>
            <a:fillRect/>
          </a:stretch>
        </p:blipFill>
        <p:spPr>
          <a:xfrm>
            <a:off x="1071245" y="3897630"/>
            <a:ext cx="4167505" cy="205867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 name="KSO_WM_UNIT_PLACING_PICTURE_USER_VIEWPORT" val="{&quot;height&quot;:5404.8,&quot;width&quot;:13459.199999999999}"/>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PP_MARK_KEY" val="a9e1ff8c-09de-44ce-8872-b8041b35ee90"/>
  <p:tag name="COMMONDATA" val="eyJoZGlkIjoiZThmNjAzMWJlZjFkMmQwODUwMTJkYzE2ODFiYmFmYTcifQ=="/>
  <p:tag name="commondata" val="eyJoZGlkIjoiYzYyZWQ5ZWExOThiNDRiNjQ5MDk3MmFkOWIzNzUxNTk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wm#"/>
  <p:tag name="KSO_WM_TEMPLATE_CATEGORY" val="custom"/>
  <p:tag name="KSO_WM_TEMPLATE_INDEX" val="20202617"/>
</p:tagLst>
</file>

<file path=ppt/tags/tag5.xml><?xml version="1.0" encoding="utf-8"?>
<p:tagLst xmlns:p="http://schemas.openxmlformats.org/presentationml/2006/main">
  <p:tag name="KSO_WM_BEAUTIFY_FLAG" val="#wm#"/>
  <p:tag name="KSO_WM_TEMPLATE_CATEGORY" val="custom"/>
  <p:tag name="KSO_WM_TEMPLATE_INDEX" val="20202617"/>
</p:tagLst>
</file>

<file path=ppt/tags/tag6.xml><?xml version="1.0" encoding="utf-8"?>
<p:tagLst xmlns:p="http://schemas.openxmlformats.org/presentationml/2006/main">
  <p:tag name="KSO_WM_UNIT_PLACING_PICTURE_USER_VIEWPORT" val="{&quot;height&quot;:9000,&quot;width&quot;:6870}"/>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UNIT_PLACING_PICTURE_USER_VIEWPORT" val="{&quot;height&quot;:7128,&quot;width&quot;:9321}"/>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Custom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Custom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Default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Default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16947</Words>
  <Application>WPS 演示</Application>
  <PresentationFormat>On-screen Show</PresentationFormat>
  <Paragraphs>510</Paragraphs>
  <Slides>87</Slides>
  <Notes>36</Notes>
  <HiddenSlides>0</HiddenSlides>
  <MMClips>0</MMClips>
  <ScaleCrop>false</ScaleCrop>
  <HeadingPairs>
    <vt:vector size="6" baseType="variant">
      <vt:variant>
        <vt:lpstr>已用的字体</vt:lpstr>
      </vt:variant>
      <vt:variant>
        <vt:i4>8</vt:i4>
      </vt:variant>
      <vt:variant>
        <vt:lpstr>主题</vt:lpstr>
      </vt:variant>
      <vt:variant>
        <vt:i4>8</vt:i4>
      </vt:variant>
      <vt:variant>
        <vt:lpstr>幻灯片标题</vt:lpstr>
      </vt:variant>
      <vt:variant>
        <vt:i4>87</vt:i4>
      </vt:variant>
    </vt:vector>
  </HeadingPairs>
  <TitlesOfParts>
    <vt:vector size="103" baseType="lpstr">
      <vt:lpstr>Arial</vt:lpstr>
      <vt:lpstr>宋体</vt:lpstr>
      <vt:lpstr>Wingdings</vt:lpstr>
      <vt:lpstr>楷体</vt:lpstr>
      <vt:lpstr>Times New Roman</vt:lpstr>
      <vt:lpstr>微软雅黑</vt:lpstr>
      <vt:lpstr>Arial Unicode MS</vt:lpstr>
      <vt:lpstr>MS PGothic</vt:lpstr>
      <vt:lpstr>Default Design</vt:lpstr>
      <vt:lpstr>Custom Design</vt:lpstr>
      <vt:lpstr>1_Custom Design</vt:lpstr>
      <vt:lpstr>2_Custom Design</vt:lpstr>
      <vt:lpstr>3_Custom Design</vt:lpstr>
      <vt:lpstr>4_Custom Design</vt:lpstr>
      <vt:lpstr>1_Default Design</vt:lpstr>
      <vt:lpstr>2_Default Design</vt:lpstr>
      <vt:lpstr>PowerPoint 演示文稿</vt:lpstr>
      <vt:lpstr>PowerPoint 演示文稿</vt:lpstr>
      <vt:lpstr> </vt:lpstr>
      <vt:lpstr>PowerPoint 演示文稿</vt:lpstr>
      <vt:lpstr>PowerPoint 演示文稿</vt:lpstr>
      <vt:lpstr>Introduction to nucleotides</vt:lpstr>
      <vt:lpstr>Bases</vt:lpstr>
      <vt:lpstr>Identifying bases</vt:lpstr>
      <vt:lpstr>PowerPoint 演示文稿</vt:lpstr>
      <vt:lpstr>PowerPoint 演示文稿</vt:lpstr>
      <vt:lpstr>Base pairing rules</vt:lpstr>
      <vt:lpstr>Formation of nucleotides</vt:lpstr>
      <vt:lpstr>PowerPoint 演示文稿</vt:lpstr>
      <vt:lpstr>Formation of polynucleotides</vt:lpstr>
      <vt:lpstr>PowerPoint 演示文稿</vt:lpstr>
      <vt:lpstr>DNA double-helix structure</vt:lpstr>
      <vt:lpstr>PowerPoint 演示文稿</vt:lpstr>
      <vt:lpstr>Structure of DNA</vt:lpstr>
      <vt:lpstr>RNA structure</vt:lpstr>
      <vt:lpstr>PowerPoint 演示文稿</vt:lpstr>
      <vt:lpstr>How is DNA packaged?</vt:lpstr>
      <vt:lpstr>Structure of eukaryotic chromosomes</vt:lpstr>
      <vt:lpstr>PowerPoint 演示文稿</vt:lpstr>
      <vt:lpstr>DNA replication</vt:lpstr>
      <vt:lpstr>Mechanisms of DNA replication</vt:lpstr>
      <vt:lpstr>Meselson–Stahl DNA experiment</vt:lpstr>
      <vt:lpstr>DNA replication</vt:lpstr>
      <vt:lpstr>Semi-conservative replication of DNA</vt:lpstr>
      <vt:lpstr>DNA replication enzymes</vt:lpstr>
      <vt:lpstr>DNA replication</vt:lpstr>
      <vt:lpstr>PowerPoint 演示文稿</vt:lpstr>
      <vt:lpstr>The genetic code: timeline</vt:lpstr>
      <vt:lpstr>What is the genetic code?</vt:lpstr>
      <vt:lpstr>PowerPoint 演示文稿</vt:lpstr>
      <vt:lpstr>PowerPoint 演示文稿</vt:lpstr>
      <vt:lpstr>Features of the genetic code </vt:lpstr>
      <vt:lpstr>PowerPoint 演示文稿</vt:lpstr>
      <vt:lpstr>PowerPoint 演示文稿</vt:lpstr>
      <vt:lpstr>What is mRNA?</vt:lpstr>
      <vt:lpstr>PowerPoint 演示文稿</vt:lpstr>
      <vt:lpstr>The genetic code</vt:lpstr>
      <vt:lpstr>What is tRNA?</vt:lpstr>
      <vt:lpstr>What is translation?</vt:lpstr>
      <vt:lpstr>Protein synthesis——a) Transcription  </vt:lpstr>
      <vt:lpstr>PowerPoint 演示文稿</vt:lpstr>
      <vt:lpstr>PowerPoint 演示文稿</vt:lpstr>
      <vt:lpstr>What happens during translation?</vt:lpstr>
      <vt:lpstr>Translation </vt:lpstr>
      <vt:lpstr>b) Translation </vt:lpstr>
      <vt:lpstr>PowerPoint 演示文稿</vt:lpstr>
      <vt:lpstr>PowerPoint 演示文稿</vt:lpstr>
      <vt:lpstr>PowerPoint 演示文稿</vt:lpstr>
      <vt:lpstr>PowerPoint 演示文稿</vt:lpstr>
      <vt:lpstr>Stages of protein synthesis</vt:lpstr>
      <vt:lpstr>From DNA to amino acids</vt:lpstr>
      <vt:lpstr>Genetic mutations</vt:lpstr>
      <vt:lpstr>Errors in replication: gene mutations</vt:lpstr>
      <vt:lpstr>PowerPoint 演示文稿</vt:lpstr>
      <vt:lpstr>Chromosome mutations	</vt:lpstr>
      <vt:lpstr>PowerPoint 演示文稿</vt:lpstr>
      <vt:lpstr>PowerPoint 演示文稿</vt:lpstr>
      <vt:lpstr>Mutagenic agents/mutagens</vt:lpstr>
      <vt:lpstr>Cystic fibrosis囊性纤维化</vt:lpstr>
      <vt:lpstr>PowerPoint 演示文稿</vt:lpstr>
      <vt:lpstr>Effects on respiratory system</vt:lpstr>
      <vt:lpstr>Effects on the digestive system</vt:lpstr>
      <vt:lpstr>Effects on the reproductive system</vt:lpstr>
      <vt:lpstr>Effects on the sweat glands</vt:lpstr>
      <vt:lpstr>There are three main uses of genetic screening </vt:lpstr>
      <vt:lpstr>Identification of carriers </vt:lpstr>
      <vt:lpstr>PGD</vt:lpstr>
      <vt:lpstr>PowerPoint 演示文稿</vt:lpstr>
      <vt:lpstr>Benefts of PGD include</vt:lpstr>
      <vt:lpstr>Prenatal testing</vt:lpstr>
      <vt:lpstr>PowerPoint 演示文稿</vt:lpstr>
      <vt:lpstr>PowerPoint 演示文稿</vt:lpstr>
      <vt:lpstr>PowerPoint 演示文稿</vt:lpstr>
      <vt:lpstr>PowerPoint 演示文稿</vt:lpstr>
      <vt:lpstr>benefits of CVS：</vt:lpstr>
      <vt:lpstr>PowerPoint 演示文稿</vt:lpstr>
      <vt:lpstr>Ethical &amp;Social Issuesof Genetic Screening</vt:lpstr>
      <vt:lpstr>PowerPoint 演示文稿</vt:lpstr>
      <vt:lpstr>PowerPoint 演示文稿</vt:lpstr>
      <vt:lpstr>PowerPoint 演示文稿</vt:lpstr>
      <vt:lpstr>Glossary</vt:lpstr>
      <vt:lpstr>What’s the keyword?</vt:lpstr>
      <vt:lpstr>Multiple-choice quiz</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Nucleic Acids and the Genetic Code</dc:title>
  <dc:creator>Boardworks Ltd</dc:creator>
  <dc:subject>AS Biology</dc:subject>
  <cp:lastModifiedBy>predator</cp:lastModifiedBy>
  <cp:revision>804</cp:revision>
  <dcterms:created xsi:type="dcterms:W3CDTF">2023-11-30T03:45:00Z</dcterms:created>
  <dcterms:modified xsi:type="dcterms:W3CDTF">2023-12-06T23:46:05Z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F3BC4963E5794B6D85EBF0E745F19060_13</vt:lpwstr>
  </property>
  <property fmtid="{D5CDD505-2E9C-101B-9397-08002B2CF9AE}" pid="3" name="KSOProductBuildVer">
    <vt:lpwstr>2052-12.1.0.15374</vt:lpwstr>
  </property>
</Properties>
</file>